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374" r:id="rId3"/>
    <p:sldId id="377" r:id="rId4"/>
    <p:sldId id="268" r:id="rId5"/>
    <p:sldId id="277" r:id="rId6"/>
    <p:sldId id="366" r:id="rId7"/>
    <p:sldId id="365" r:id="rId8"/>
    <p:sldId id="276" r:id="rId9"/>
    <p:sldId id="375" r:id="rId10"/>
    <p:sldId id="369" r:id="rId11"/>
    <p:sldId id="372" r:id="rId12"/>
    <p:sldId id="373" r:id="rId13"/>
    <p:sldId id="370" r:id="rId14"/>
    <p:sldId id="367" r:id="rId15"/>
    <p:sldId id="266" r:id="rId16"/>
    <p:sldId id="262" r:id="rId17"/>
    <p:sldId id="263" r:id="rId18"/>
    <p:sldId id="264" r:id="rId19"/>
    <p:sldId id="364" r:id="rId20"/>
    <p:sldId id="376" r:id="rId21"/>
    <p:sldId id="368" r:id="rId22"/>
    <p:sldId id="278" r:id="rId23"/>
    <p:sldId id="269" r:id="rId24"/>
    <p:sldId id="275"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27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E7A7D0-21FE-4506-8661-8ADAD18FA507}" type="datetimeFigureOut">
              <a:rPr lang="de-DE" smtClean="0"/>
              <a:t>09.05.2023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41E39-CCED-4F8B-AA0F-CA7648936A72}" type="slidenum">
              <a:rPr lang="de-DE" smtClean="0"/>
              <a:t>‹Nr.›</a:t>
            </a:fld>
            <a:endParaRPr lang="de-DE"/>
          </a:p>
        </p:txBody>
      </p:sp>
    </p:spTree>
    <p:extLst>
      <p:ext uri="{BB962C8B-B14F-4D97-AF65-F5344CB8AC3E}">
        <p14:creationId xmlns:p14="http://schemas.microsoft.com/office/powerpoint/2010/main" val="1015023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harrykeaton.de/zugabe_taeuschungen.ht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ru-RU" dirty="0"/>
              <a:t>Каббала для начинающих. Учебное</a:t>
            </a:r>
            <a:r>
              <a:rPr lang="ru-RU" baseline="0" dirty="0"/>
              <a:t> пособие. – </a:t>
            </a:r>
            <a:r>
              <a:rPr lang="de-DE" baseline="0" dirty="0" err="1"/>
              <a:t>Laitmann</a:t>
            </a:r>
            <a:r>
              <a:rPr lang="de-DE" baseline="0" dirty="0"/>
              <a:t> </a:t>
            </a:r>
            <a:r>
              <a:rPr lang="de-DE" baseline="0" dirty="0" err="1"/>
              <a:t>Kabbalah</a:t>
            </a:r>
            <a:r>
              <a:rPr lang="de-DE" baseline="0" dirty="0"/>
              <a:t> Publishers, 2019. – 664 c. </a:t>
            </a:r>
            <a:r>
              <a:rPr lang="ru-RU" baseline="0" dirty="0"/>
              <a:t>Напечатано в Израиле. </a:t>
            </a:r>
          </a:p>
          <a:p>
            <a:r>
              <a:rPr lang="ru-RU" baseline="0" dirty="0" err="1"/>
              <a:t>Антти</a:t>
            </a:r>
            <a:r>
              <a:rPr lang="ru-RU" baseline="0" dirty="0"/>
              <a:t> </a:t>
            </a:r>
            <a:r>
              <a:rPr lang="ru-RU" baseline="0" dirty="0" err="1"/>
              <a:t>Ревонсуо</a:t>
            </a:r>
            <a:r>
              <a:rPr lang="ru-RU" baseline="0" dirty="0"/>
              <a:t> (</a:t>
            </a:r>
            <a:r>
              <a:rPr lang="de-DE" dirty="0"/>
              <a:t>Antti </a:t>
            </a:r>
            <a:r>
              <a:rPr lang="de-DE" dirty="0" err="1"/>
              <a:t>Revonsuo</a:t>
            </a:r>
            <a:r>
              <a:rPr lang="ru-RU" baseline="0" dirty="0"/>
              <a:t>). Психология сознания (</a:t>
            </a:r>
            <a:r>
              <a:rPr lang="en-US" dirty="0"/>
              <a:t>Consciousness. The Science of Subjectivity</a:t>
            </a:r>
            <a:r>
              <a:rPr lang="ru-RU" baseline="0" dirty="0"/>
              <a:t>). – Питер, 2013. – 336 с. - Серия: Мастера психологии. </a:t>
            </a:r>
          </a:p>
          <a:p>
            <a:pPr marL="0" marR="0" indent="0" algn="l" defTabSz="914400" rtl="0" eaLnBrk="1" fontAlgn="auto" latinLnBrk="0" hangingPunct="1">
              <a:lnSpc>
                <a:spcPct val="100000"/>
              </a:lnSpc>
              <a:spcBef>
                <a:spcPts val="0"/>
              </a:spcBef>
              <a:spcAft>
                <a:spcPts val="0"/>
              </a:spcAft>
              <a:buClrTx/>
              <a:buSzTx/>
              <a:buFontTx/>
              <a:buNone/>
              <a:tabLst/>
              <a:defRPr/>
            </a:pPr>
            <a:r>
              <a:rPr lang="ru-RU" b="0" dirty="0" err="1"/>
              <a:t>Джерард</a:t>
            </a:r>
            <a:r>
              <a:rPr lang="ru-RU" b="0" dirty="0"/>
              <a:t> </a:t>
            </a:r>
            <a:r>
              <a:rPr lang="ru-RU" b="0" dirty="0" err="1"/>
              <a:t>Теллис</a:t>
            </a:r>
            <a:r>
              <a:rPr lang="ru-RU" b="0" dirty="0"/>
              <a:t>, Питер </a:t>
            </a:r>
            <a:r>
              <a:rPr lang="ru-RU" b="0" dirty="0" err="1"/>
              <a:t>Голдер</a:t>
            </a:r>
            <a:r>
              <a:rPr lang="ru-RU" b="0" dirty="0"/>
              <a:t>. Воля и видение. –</a:t>
            </a:r>
            <a:r>
              <a:rPr lang="ru-RU" b="0" baseline="0" dirty="0"/>
              <a:t> Стокгольмская школа экономики в Санкт-Петербурге</a:t>
            </a:r>
            <a:r>
              <a:rPr lang="ru-RU" dirty="0"/>
              <a:t>, 2005. – 352 с.</a:t>
            </a:r>
          </a:p>
          <a:p>
            <a:pPr marL="0" marR="0" indent="0" algn="l" defTabSz="914400" rtl="0" eaLnBrk="1" fontAlgn="auto" latinLnBrk="0" hangingPunct="1">
              <a:lnSpc>
                <a:spcPct val="100000"/>
              </a:lnSpc>
              <a:spcBef>
                <a:spcPts val="0"/>
              </a:spcBef>
              <a:spcAft>
                <a:spcPts val="0"/>
              </a:spcAft>
              <a:buClrTx/>
              <a:buSzTx/>
              <a:buFontTx/>
              <a:buNone/>
              <a:tabLst/>
              <a:defRPr/>
            </a:pPr>
            <a:r>
              <a:rPr lang="ru-RU" b="0" dirty="0"/>
              <a:t>Дмитрий Гайдар. Как добиться успеха и обрести счастье через понимание себя? – 192 с. - </a:t>
            </a:r>
            <a:r>
              <a:rPr lang="de-DE" b="0" dirty="0"/>
              <a:t>https://www.amazon.de/-/en/%D0%93%D0%B0%D0%B9%D0%B4%D0%B0%D1%80-%D0%94%D0%BC%D0%B8%D1%82%D1%80%D0%B8%D0%B9-ebook/dp/B0813LVJG8</a:t>
            </a:r>
            <a:r>
              <a:rPr lang="ru-RU" b="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ru-RU" b="0" dirty="0"/>
              <a:t>Каждый усматривает в мире лишь то, что содержится в нем самом, ибо он может постичь его и понимать его лишь в меру своего собственного интеллекта. </a:t>
            </a:r>
            <a:r>
              <a:rPr lang="ru-RU" dirty="0"/>
              <a:t>Человек может видеть в окружающем лишь столько, скольким он сам обладает, и понять происходящее он может лишь соразмерно с собственным умом. Артур</a:t>
            </a:r>
            <a:r>
              <a:rPr lang="ru-RU" baseline="0" dirty="0"/>
              <a:t> Шопенгауэр «Афоризмы житейской мудрости».</a:t>
            </a:r>
          </a:p>
          <a:p>
            <a:pPr marL="0" marR="0" indent="0" algn="l" defTabSz="914400" rtl="0" eaLnBrk="1" fontAlgn="auto" latinLnBrk="0" hangingPunct="1">
              <a:lnSpc>
                <a:spcPct val="100000"/>
              </a:lnSpc>
              <a:spcBef>
                <a:spcPts val="0"/>
              </a:spcBef>
              <a:spcAft>
                <a:spcPts val="0"/>
              </a:spcAft>
              <a:buClrTx/>
              <a:buSzTx/>
              <a:buFontTx/>
              <a:buNone/>
              <a:tabLst/>
              <a:defRPr/>
            </a:pPr>
            <a:r>
              <a:rPr lang="ru-RU" b="0" baseline="0" dirty="0"/>
              <a:t>Каждый видит то, что готов и хочет видеть. Потому свидетельства очевидцев всегда разнообразны (перевод -</a:t>
            </a:r>
            <a:r>
              <a:rPr lang="de-DE" dirty="0">
                <a:hlinkClick r:id="rId3"/>
              </a:rPr>
              <a:t>http://www.harrykeaton.de/zugabe_taeuschungen.htm</a:t>
            </a:r>
            <a:r>
              <a:rPr lang="ru-RU" b="0" baseline="0" dirty="0"/>
              <a:t>) </a:t>
            </a:r>
            <a:endParaRPr lang="ru-RU" b="0" dirty="0"/>
          </a:p>
          <a:p>
            <a:r>
              <a:rPr lang="ru-RU" dirty="0"/>
              <a:t>Феликс Кирсанов: </a:t>
            </a:r>
            <a:r>
              <a:rPr lang="de-DE" dirty="0"/>
              <a:t>http://www.orator.ru/skilef.html</a:t>
            </a:r>
            <a:r>
              <a:rPr lang="ru-RU" dirty="0"/>
              <a:t> </a:t>
            </a:r>
          </a:p>
          <a:p>
            <a:endParaRPr lang="de-DE" dirty="0"/>
          </a:p>
        </p:txBody>
      </p:sp>
      <p:sp>
        <p:nvSpPr>
          <p:cNvPr id="4" name="Номер слайда 3"/>
          <p:cNvSpPr>
            <a:spLocks noGrp="1"/>
          </p:cNvSpPr>
          <p:nvPr>
            <p:ph type="sldNum" sz="quarter" idx="10"/>
          </p:nvPr>
        </p:nvSpPr>
        <p:spPr>
          <a:xfrm>
            <a:off x="3884613" y="8685213"/>
            <a:ext cx="2971800" cy="457200"/>
          </a:xfrm>
          <a:prstGeom prst="rect">
            <a:avLst/>
          </a:prstGeom>
        </p:spPr>
        <p:txBody>
          <a:bodyPr/>
          <a:lstStyle/>
          <a:p>
            <a:fld id="{5CBCFA64-4BE9-4D1E-91DE-442CA419D096}" type="slidenum">
              <a:rPr lang="de-DE" smtClean="0"/>
              <a:t>19</a:t>
            </a:fld>
            <a:endParaRPr lang="de-DE"/>
          </a:p>
        </p:txBody>
      </p:sp>
    </p:spTree>
    <p:extLst>
      <p:ext uri="{BB962C8B-B14F-4D97-AF65-F5344CB8AC3E}">
        <p14:creationId xmlns:p14="http://schemas.microsoft.com/office/powerpoint/2010/main" val="164090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AA36E3-B2F9-304A-D671-44BECE62D64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775EFE0-D691-D3C9-467D-2643254160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53C2A44-0E69-1E30-485E-205B90946E16}"/>
              </a:ext>
            </a:extLst>
          </p:cNvPr>
          <p:cNvSpPr>
            <a:spLocks noGrp="1"/>
          </p:cNvSpPr>
          <p:nvPr>
            <p:ph type="dt" sz="half" idx="10"/>
          </p:nvPr>
        </p:nvSpPr>
        <p:spPr/>
        <p:txBody>
          <a:bodyPr/>
          <a:lstStyle/>
          <a:p>
            <a:fld id="{76EF924E-C058-47AC-83C1-F487EF48C12F}" type="datetimeFigureOut">
              <a:rPr lang="de-DE" smtClean="0"/>
              <a:t>09.05.2023</a:t>
            </a:fld>
            <a:endParaRPr lang="de-DE"/>
          </a:p>
        </p:txBody>
      </p:sp>
      <p:sp>
        <p:nvSpPr>
          <p:cNvPr id="5" name="Fußzeilenplatzhalter 4">
            <a:extLst>
              <a:ext uri="{FF2B5EF4-FFF2-40B4-BE49-F238E27FC236}">
                <a16:creationId xmlns:a16="http://schemas.microsoft.com/office/drawing/2014/main" id="{F0D5158D-19C9-9A6A-03F5-BF1E31CBB87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C6EE4B3-4CE9-16D0-FF29-E18E22544763}"/>
              </a:ext>
            </a:extLst>
          </p:cNvPr>
          <p:cNvSpPr>
            <a:spLocks noGrp="1"/>
          </p:cNvSpPr>
          <p:nvPr>
            <p:ph type="sldNum" sz="quarter" idx="12"/>
          </p:nvPr>
        </p:nvSpPr>
        <p:spPr/>
        <p:txBody>
          <a:bodyPr/>
          <a:lstStyle/>
          <a:p>
            <a:fld id="{5834CF0D-5FBE-4AD5-9608-6406A2AA75C8}" type="slidenum">
              <a:rPr lang="de-DE" smtClean="0"/>
              <a:t>‹Nr.›</a:t>
            </a:fld>
            <a:endParaRPr lang="de-DE"/>
          </a:p>
        </p:txBody>
      </p:sp>
    </p:spTree>
    <p:extLst>
      <p:ext uri="{BB962C8B-B14F-4D97-AF65-F5344CB8AC3E}">
        <p14:creationId xmlns:p14="http://schemas.microsoft.com/office/powerpoint/2010/main" val="3665150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C93E9E-8FE8-DE18-7F4A-7D35EDF621A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8B213DE-BD8E-D179-85D3-81F6C491298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10DFA5C-768A-25E2-1292-AFA89C46E5DD}"/>
              </a:ext>
            </a:extLst>
          </p:cNvPr>
          <p:cNvSpPr>
            <a:spLocks noGrp="1"/>
          </p:cNvSpPr>
          <p:nvPr>
            <p:ph type="dt" sz="half" idx="10"/>
          </p:nvPr>
        </p:nvSpPr>
        <p:spPr/>
        <p:txBody>
          <a:bodyPr/>
          <a:lstStyle/>
          <a:p>
            <a:fld id="{76EF924E-C058-47AC-83C1-F487EF48C12F}" type="datetimeFigureOut">
              <a:rPr lang="de-DE" smtClean="0"/>
              <a:t>09.05.2023</a:t>
            </a:fld>
            <a:endParaRPr lang="de-DE"/>
          </a:p>
        </p:txBody>
      </p:sp>
      <p:sp>
        <p:nvSpPr>
          <p:cNvPr id="5" name="Fußzeilenplatzhalter 4">
            <a:extLst>
              <a:ext uri="{FF2B5EF4-FFF2-40B4-BE49-F238E27FC236}">
                <a16:creationId xmlns:a16="http://schemas.microsoft.com/office/drawing/2014/main" id="{AC9C1777-BD71-3FE6-356F-A35BAF17281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C85EB7E-4D4D-A246-9522-5F1B068C515F}"/>
              </a:ext>
            </a:extLst>
          </p:cNvPr>
          <p:cNvSpPr>
            <a:spLocks noGrp="1"/>
          </p:cNvSpPr>
          <p:nvPr>
            <p:ph type="sldNum" sz="quarter" idx="12"/>
          </p:nvPr>
        </p:nvSpPr>
        <p:spPr/>
        <p:txBody>
          <a:bodyPr/>
          <a:lstStyle/>
          <a:p>
            <a:fld id="{5834CF0D-5FBE-4AD5-9608-6406A2AA75C8}" type="slidenum">
              <a:rPr lang="de-DE" smtClean="0"/>
              <a:t>‹Nr.›</a:t>
            </a:fld>
            <a:endParaRPr lang="de-DE"/>
          </a:p>
        </p:txBody>
      </p:sp>
    </p:spTree>
    <p:extLst>
      <p:ext uri="{BB962C8B-B14F-4D97-AF65-F5344CB8AC3E}">
        <p14:creationId xmlns:p14="http://schemas.microsoft.com/office/powerpoint/2010/main" val="316091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D09DF42-1F33-F92D-1576-1E355CEC6F8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AA14914-DBD7-34C4-6D9F-67D782ECD48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3F69EA-62A7-C553-852E-32FFE1C07055}"/>
              </a:ext>
            </a:extLst>
          </p:cNvPr>
          <p:cNvSpPr>
            <a:spLocks noGrp="1"/>
          </p:cNvSpPr>
          <p:nvPr>
            <p:ph type="dt" sz="half" idx="10"/>
          </p:nvPr>
        </p:nvSpPr>
        <p:spPr/>
        <p:txBody>
          <a:bodyPr/>
          <a:lstStyle/>
          <a:p>
            <a:fld id="{76EF924E-C058-47AC-83C1-F487EF48C12F}" type="datetimeFigureOut">
              <a:rPr lang="de-DE" smtClean="0"/>
              <a:t>09.05.2023</a:t>
            </a:fld>
            <a:endParaRPr lang="de-DE"/>
          </a:p>
        </p:txBody>
      </p:sp>
      <p:sp>
        <p:nvSpPr>
          <p:cNvPr id="5" name="Fußzeilenplatzhalter 4">
            <a:extLst>
              <a:ext uri="{FF2B5EF4-FFF2-40B4-BE49-F238E27FC236}">
                <a16:creationId xmlns:a16="http://schemas.microsoft.com/office/drawing/2014/main" id="{79BA0355-8A42-F86C-1B93-8305C383FAC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4723A32-2FCA-BE1C-3B17-4D0C33326B8F}"/>
              </a:ext>
            </a:extLst>
          </p:cNvPr>
          <p:cNvSpPr>
            <a:spLocks noGrp="1"/>
          </p:cNvSpPr>
          <p:nvPr>
            <p:ph type="sldNum" sz="quarter" idx="12"/>
          </p:nvPr>
        </p:nvSpPr>
        <p:spPr/>
        <p:txBody>
          <a:bodyPr/>
          <a:lstStyle/>
          <a:p>
            <a:fld id="{5834CF0D-5FBE-4AD5-9608-6406A2AA75C8}" type="slidenum">
              <a:rPr lang="de-DE" smtClean="0"/>
              <a:t>‹Nr.›</a:t>
            </a:fld>
            <a:endParaRPr lang="de-DE"/>
          </a:p>
        </p:txBody>
      </p:sp>
    </p:spTree>
    <p:extLst>
      <p:ext uri="{BB962C8B-B14F-4D97-AF65-F5344CB8AC3E}">
        <p14:creationId xmlns:p14="http://schemas.microsoft.com/office/powerpoint/2010/main" val="418222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0920F-5A94-75E0-B05F-54AA7E4A99D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DD8A39F-D3E7-1757-3FE8-8C6EC7454C9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F4E86E-16FE-DB8E-3509-2501E2086C4B}"/>
              </a:ext>
            </a:extLst>
          </p:cNvPr>
          <p:cNvSpPr>
            <a:spLocks noGrp="1"/>
          </p:cNvSpPr>
          <p:nvPr>
            <p:ph type="dt" sz="half" idx="10"/>
          </p:nvPr>
        </p:nvSpPr>
        <p:spPr/>
        <p:txBody>
          <a:bodyPr/>
          <a:lstStyle/>
          <a:p>
            <a:fld id="{76EF924E-C058-47AC-83C1-F487EF48C12F}" type="datetimeFigureOut">
              <a:rPr lang="de-DE" smtClean="0"/>
              <a:t>09.05.2023</a:t>
            </a:fld>
            <a:endParaRPr lang="de-DE"/>
          </a:p>
        </p:txBody>
      </p:sp>
      <p:sp>
        <p:nvSpPr>
          <p:cNvPr id="5" name="Fußzeilenplatzhalter 4">
            <a:extLst>
              <a:ext uri="{FF2B5EF4-FFF2-40B4-BE49-F238E27FC236}">
                <a16:creationId xmlns:a16="http://schemas.microsoft.com/office/drawing/2014/main" id="{5A97EA9B-C9C6-9922-AA0B-381FD720C08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66AF6D2-3B13-CE8F-1958-AEC87B8A2BA5}"/>
              </a:ext>
            </a:extLst>
          </p:cNvPr>
          <p:cNvSpPr>
            <a:spLocks noGrp="1"/>
          </p:cNvSpPr>
          <p:nvPr>
            <p:ph type="sldNum" sz="quarter" idx="12"/>
          </p:nvPr>
        </p:nvSpPr>
        <p:spPr/>
        <p:txBody>
          <a:bodyPr/>
          <a:lstStyle/>
          <a:p>
            <a:fld id="{5834CF0D-5FBE-4AD5-9608-6406A2AA75C8}" type="slidenum">
              <a:rPr lang="de-DE" smtClean="0"/>
              <a:t>‹Nr.›</a:t>
            </a:fld>
            <a:endParaRPr lang="de-DE"/>
          </a:p>
        </p:txBody>
      </p:sp>
    </p:spTree>
    <p:extLst>
      <p:ext uri="{BB962C8B-B14F-4D97-AF65-F5344CB8AC3E}">
        <p14:creationId xmlns:p14="http://schemas.microsoft.com/office/powerpoint/2010/main" val="334659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19DC02-FED9-AF84-B11C-5D1EF8E64DC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C806578-4C22-DDA9-048A-525BCE9956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76637F2-C2B7-4BBF-8054-98B730668501}"/>
              </a:ext>
            </a:extLst>
          </p:cNvPr>
          <p:cNvSpPr>
            <a:spLocks noGrp="1"/>
          </p:cNvSpPr>
          <p:nvPr>
            <p:ph type="dt" sz="half" idx="10"/>
          </p:nvPr>
        </p:nvSpPr>
        <p:spPr/>
        <p:txBody>
          <a:bodyPr/>
          <a:lstStyle/>
          <a:p>
            <a:fld id="{76EF924E-C058-47AC-83C1-F487EF48C12F}" type="datetimeFigureOut">
              <a:rPr lang="de-DE" smtClean="0"/>
              <a:t>09.05.2023</a:t>
            </a:fld>
            <a:endParaRPr lang="de-DE"/>
          </a:p>
        </p:txBody>
      </p:sp>
      <p:sp>
        <p:nvSpPr>
          <p:cNvPr id="5" name="Fußzeilenplatzhalter 4">
            <a:extLst>
              <a:ext uri="{FF2B5EF4-FFF2-40B4-BE49-F238E27FC236}">
                <a16:creationId xmlns:a16="http://schemas.microsoft.com/office/drawing/2014/main" id="{6AF8B389-B2E2-CAB6-4BD0-63749499ADA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0E12427-F66F-CCDD-D8D3-699AA16126CE}"/>
              </a:ext>
            </a:extLst>
          </p:cNvPr>
          <p:cNvSpPr>
            <a:spLocks noGrp="1"/>
          </p:cNvSpPr>
          <p:nvPr>
            <p:ph type="sldNum" sz="quarter" idx="12"/>
          </p:nvPr>
        </p:nvSpPr>
        <p:spPr/>
        <p:txBody>
          <a:bodyPr/>
          <a:lstStyle/>
          <a:p>
            <a:fld id="{5834CF0D-5FBE-4AD5-9608-6406A2AA75C8}" type="slidenum">
              <a:rPr lang="de-DE" smtClean="0"/>
              <a:t>‹Nr.›</a:t>
            </a:fld>
            <a:endParaRPr lang="de-DE"/>
          </a:p>
        </p:txBody>
      </p:sp>
    </p:spTree>
    <p:extLst>
      <p:ext uri="{BB962C8B-B14F-4D97-AF65-F5344CB8AC3E}">
        <p14:creationId xmlns:p14="http://schemas.microsoft.com/office/powerpoint/2010/main" val="80007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8EB48-F595-EAE8-01AF-6AB284C16D3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E0F8783-7879-BEFA-18AC-A905E50A8D3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4596887-4F91-A242-0952-3A2178F3EF2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24AB322-39F4-122A-6528-CBEE7C0D0C30}"/>
              </a:ext>
            </a:extLst>
          </p:cNvPr>
          <p:cNvSpPr>
            <a:spLocks noGrp="1"/>
          </p:cNvSpPr>
          <p:nvPr>
            <p:ph type="dt" sz="half" idx="10"/>
          </p:nvPr>
        </p:nvSpPr>
        <p:spPr/>
        <p:txBody>
          <a:bodyPr/>
          <a:lstStyle/>
          <a:p>
            <a:fld id="{76EF924E-C058-47AC-83C1-F487EF48C12F}" type="datetimeFigureOut">
              <a:rPr lang="de-DE" smtClean="0"/>
              <a:t>09.05.2023</a:t>
            </a:fld>
            <a:endParaRPr lang="de-DE"/>
          </a:p>
        </p:txBody>
      </p:sp>
      <p:sp>
        <p:nvSpPr>
          <p:cNvPr id="6" name="Fußzeilenplatzhalter 5">
            <a:extLst>
              <a:ext uri="{FF2B5EF4-FFF2-40B4-BE49-F238E27FC236}">
                <a16:creationId xmlns:a16="http://schemas.microsoft.com/office/drawing/2014/main" id="{C0B2B182-8B32-E6B4-3CDA-0D5413CF45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DEEC577-2055-5CDA-648C-0A4EC2BC5608}"/>
              </a:ext>
            </a:extLst>
          </p:cNvPr>
          <p:cNvSpPr>
            <a:spLocks noGrp="1"/>
          </p:cNvSpPr>
          <p:nvPr>
            <p:ph type="sldNum" sz="quarter" idx="12"/>
          </p:nvPr>
        </p:nvSpPr>
        <p:spPr/>
        <p:txBody>
          <a:bodyPr/>
          <a:lstStyle/>
          <a:p>
            <a:fld id="{5834CF0D-5FBE-4AD5-9608-6406A2AA75C8}" type="slidenum">
              <a:rPr lang="de-DE" smtClean="0"/>
              <a:t>‹Nr.›</a:t>
            </a:fld>
            <a:endParaRPr lang="de-DE"/>
          </a:p>
        </p:txBody>
      </p:sp>
    </p:spTree>
    <p:extLst>
      <p:ext uri="{BB962C8B-B14F-4D97-AF65-F5344CB8AC3E}">
        <p14:creationId xmlns:p14="http://schemas.microsoft.com/office/powerpoint/2010/main" val="1886424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8D7C6B-D68A-3B08-99EB-2D1818DF551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CC22164-C7C6-FE0E-C330-346DDD7005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B79CB2B-361B-915E-8716-1B0B34A08EF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6BD5340-C691-63C5-4FA2-FD0A0FF96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A80B91A-E2C8-AE2A-62AD-8D1A30D0401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9CD413B-F4ED-DC26-37C9-DEE1164EF6EB}"/>
              </a:ext>
            </a:extLst>
          </p:cNvPr>
          <p:cNvSpPr>
            <a:spLocks noGrp="1"/>
          </p:cNvSpPr>
          <p:nvPr>
            <p:ph type="dt" sz="half" idx="10"/>
          </p:nvPr>
        </p:nvSpPr>
        <p:spPr/>
        <p:txBody>
          <a:bodyPr/>
          <a:lstStyle/>
          <a:p>
            <a:fld id="{76EF924E-C058-47AC-83C1-F487EF48C12F}" type="datetimeFigureOut">
              <a:rPr lang="de-DE" smtClean="0"/>
              <a:t>09.05.2023</a:t>
            </a:fld>
            <a:endParaRPr lang="de-DE"/>
          </a:p>
        </p:txBody>
      </p:sp>
      <p:sp>
        <p:nvSpPr>
          <p:cNvPr id="8" name="Fußzeilenplatzhalter 7">
            <a:extLst>
              <a:ext uri="{FF2B5EF4-FFF2-40B4-BE49-F238E27FC236}">
                <a16:creationId xmlns:a16="http://schemas.microsoft.com/office/drawing/2014/main" id="{225B37C7-3C05-487A-B9F8-2ED969584F4D}"/>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088DE45-18AD-06E7-3098-EF46A02157FB}"/>
              </a:ext>
            </a:extLst>
          </p:cNvPr>
          <p:cNvSpPr>
            <a:spLocks noGrp="1"/>
          </p:cNvSpPr>
          <p:nvPr>
            <p:ph type="sldNum" sz="quarter" idx="12"/>
          </p:nvPr>
        </p:nvSpPr>
        <p:spPr/>
        <p:txBody>
          <a:bodyPr/>
          <a:lstStyle/>
          <a:p>
            <a:fld id="{5834CF0D-5FBE-4AD5-9608-6406A2AA75C8}" type="slidenum">
              <a:rPr lang="de-DE" smtClean="0"/>
              <a:t>‹Nr.›</a:t>
            </a:fld>
            <a:endParaRPr lang="de-DE"/>
          </a:p>
        </p:txBody>
      </p:sp>
    </p:spTree>
    <p:extLst>
      <p:ext uri="{BB962C8B-B14F-4D97-AF65-F5344CB8AC3E}">
        <p14:creationId xmlns:p14="http://schemas.microsoft.com/office/powerpoint/2010/main" val="3237625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D60EB-0930-31A4-0327-EB95B86B351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73F60D1-4136-9030-822E-39069AC9FEC1}"/>
              </a:ext>
            </a:extLst>
          </p:cNvPr>
          <p:cNvSpPr>
            <a:spLocks noGrp="1"/>
          </p:cNvSpPr>
          <p:nvPr>
            <p:ph type="dt" sz="half" idx="10"/>
          </p:nvPr>
        </p:nvSpPr>
        <p:spPr/>
        <p:txBody>
          <a:bodyPr/>
          <a:lstStyle/>
          <a:p>
            <a:fld id="{76EF924E-C058-47AC-83C1-F487EF48C12F}" type="datetimeFigureOut">
              <a:rPr lang="de-DE" smtClean="0"/>
              <a:t>09.05.2023</a:t>
            </a:fld>
            <a:endParaRPr lang="de-DE"/>
          </a:p>
        </p:txBody>
      </p:sp>
      <p:sp>
        <p:nvSpPr>
          <p:cNvPr id="4" name="Fußzeilenplatzhalter 3">
            <a:extLst>
              <a:ext uri="{FF2B5EF4-FFF2-40B4-BE49-F238E27FC236}">
                <a16:creationId xmlns:a16="http://schemas.microsoft.com/office/drawing/2014/main" id="{03387F27-C589-35C0-51EE-2652DAA1503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02C71A1-7AE2-AC61-9A11-37D0792B4180}"/>
              </a:ext>
            </a:extLst>
          </p:cNvPr>
          <p:cNvSpPr>
            <a:spLocks noGrp="1"/>
          </p:cNvSpPr>
          <p:nvPr>
            <p:ph type="sldNum" sz="quarter" idx="12"/>
          </p:nvPr>
        </p:nvSpPr>
        <p:spPr/>
        <p:txBody>
          <a:bodyPr/>
          <a:lstStyle/>
          <a:p>
            <a:fld id="{5834CF0D-5FBE-4AD5-9608-6406A2AA75C8}" type="slidenum">
              <a:rPr lang="de-DE" smtClean="0"/>
              <a:t>‹Nr.›</a:t>
            </a:fld>
            <a:endParaRPr lang="de-DE"/>
          </a:p>
        </p:txBody>
      </p:sp>
    </p:spTree>
    <p:extLst>
      <p:ext uri="{BB962C8B-B14F-4D97-AF65-F5344CB8AC3E}">
        <p14:creationId xmlns:p14="http://schemas.microsoft.com/office/powerpoint/2010/main" val="1364436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7F694EE-314B-850F-8D21-5FD16BBC47FE}"/>
              </a:ext>
            </a:extLst>
          </p:cNvPr>
          <p:cNvSpPr>
            <a:spLocks noGrp="1"/>
          </p:cNvSpPr>
          <p:nvPr>
            <p:ph type="dt" sz="half" idx="10"/>
          </p:nvPr>
        </p:nvSpPr>
        <p:spPr/>
        <p:txBody>
          <a:bodyPr/>
          <a:lstStyle/>
          <a:p>
            <a:fld id="{76EF924E-C058-47AC-83C1-F487EF48C12F}" type="datetimeFigureOut">
              <a:rPr lang="de-DE" smtClean="0"/>
              <a:t>09.05.2023</a:t>
            </a:fld>
            <a:endParaRPr lang="de-DE"/>
          </a:p>
        </p:txBody>
      </p:sp>
      <p:sp>
        <p:nvSpPr>
          <p:cNvPr id="3" name="Fußzeilenplatzhalter 2">
            <a:extLst>
              <a:ext uri="{FF2B5EF4-FFF2-40B4-BE49-F238E27FC236}">
                <a16:creationId xmlns:a16="http://schemas.microsoft.com/office/drawing/2014/main" id="{6E0A28E0-497D-B318-236C-C1FD6657BD6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A6B669E-C41E-9222-A792-0B20D6E153A1}"/>
              </a:ext>
            </a:extLst>
          </p:cNvPr>
          <p:cNvSpPr>
            <a:spLocks noGrp="1"/>
          </p:cNvSpPr>
          <p:nvPr>
            <p:ph type="sldNum" sz="quarter" idx="12"/>
          </p:nvPr>
        </p:nvSpPr>
        <p:spPr/>
        <p:txBody>
          <a:bodyPr/>
          <a:lstStyle/>
          <a:p>
            <a:fld id="{5834CF0D-5FBE-4AD5-9608-6406A2AA75C8}" type="slidenum">
              <a:rPr lang="de-DE" smtClean="0"/>
              <a:t>‹Nr.›</a:t>
            </a:fld>
            <a:endParaRPr lang="de-DE"/>
          </a:p>
        </p:txBody>
      </p:sp>
    </p:spTree>
    <p:extLst>
      <p:ext uri="{BB962C8B-B14F-4D97-AF65-F5344CB8AC3E}">
        <p14:creationId xmlns:p14="http://schemas.microsoft.com/office/powerpoint/2010/main" val="114861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778C2-41BF-44B9-713F-44EC531D4D1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282C521-1442-B3CA-A0A0-5A567178EF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1A0D994-078C-C43B-C5BF-E4B69D5C4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FEF6AF1-8C7F-51E8-453D-03D32AB76D64}"/>
              </a:ext>
            </a:extLst>
          </p:cNvPr>
          <p:cNvSpPr>
            <a:spLocks noGrp="1"/>
          </p:cNvSpPr>
          <p:nvPr>
            <p:ph type="dt" sz="half" idx="10"/>
          </p:nvPr>
        </p:nvSpPr>
        <p:spPr/>
        <p:txBody>
          <a:bodyPr/>
          <a:lstStyle/>
          <a:p>
            <a:fld id="{76EF924E-C058-47AC-83C1-F487EF48C12F}" type="datetimeFigureOut">
              <a:rPr lang="de-DE" smtClean="0"/>
              <a:t>09.05.2023</a:t>
            </a:fld>
            <a:endParaRPr lang="de-DE"/>
          </a:p>
        </p:txBody>
      </p:sp>
      <p:sp>
        <p:nvSpPr>
          <p:cNvPr id="6" name="Fußzeilenplatzhalter 5">
            <a:extLst>
              <a:ext uri="{FF2B5EF4-FFF2-40B4-BE49-F238E27FC236}">
                <a16:creationId xmlns:a16="http://schemas.microsoft.com/office/drawing/2014/main" id="{059C124A-A57D-7E02-C8A1-FD202EF5D40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5E82BE8-C886-AE74-075A-CF1FF8D2A7F3}"/>
              </a:ext>
            </a:extLst>
          </p:cNvPr>
          <p:cNvSpPr>
            <a:spLocks noGrp="1"/>
          </p:cNvSpPr>
          <p:nvPr>
            <p:ph type="sldNum" sz="quarter" idx="12"/>
          </p:nvPr>
        </p:nvSpPr>
        <p:spPr/>
        <p:txBody>
          <a:bodyPr/>
          <a:lstStyle/>
          <a:p>
            <a:fld id="{5834CF0D-5FBE-4AD5-9608-6406A2AA75C8}" type="slidenum">
              <a:rPr lang="de-DE" smtClean="0"/>
              <a:t>‹Nr.›</a:t>
            </a:fld>
            <a:endParaRPr lang="de-DE"/>
          </a:p>
        </p:txBody>
      </p:sp>
    </p:spTree>
    <p:extLst>
      <p:ext uri="{BB962C8B-B14F-4D97-AF65-F5344CB8AC3E}">
        <p14:creationId xmlns:p14="http://schemas.microsoft.com/office/powerpoint/2010/main" val="2015545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DE542C-6852-93D5-C78A-9E361B67304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9E9F041-1AE8-4FBD-5859-9CE284728A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06C92B1-7BDF-549D-968A-BF07175E5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111635A-326D-9159-AAC0-BB2CA0FAEDAB}"/>
              </a:ext>
            </a:extLst>
          </p:cNvPr>
          <p:cNvSpPr>
            <a:spLocks noGrp="1"/>
          </p:cNvSpPr>
          <p:nvPr>
            <p:ph type="dt" sz="half" idx="10"/>
          </p:nvPr>
        </p:nvSpPr>
        <p:spPr/>
        <p:txBody>
          <a:bodyPr/>
          <a:lstStyle/>
          <a:p>
            <a:fld id="{76EF924E-C058-47AC-83C1-F487EF48C12F}" type="datetimeFigureOut">
              <a:rPr lang="de-DE" smtClean="0"/>
              <a:t>09.05.2023</a:t>
            </a:fld>
            <a:endParaRPr lang="de-DE"/>
          </a:p>
        </p:txBody>
      </p:sp>
      <p:sp>
        <p:nvSpPr>
          <p:cNvPr id="6" name="Fußzeilenplatzhalter 5">
            <a:extLst>
              <a:ext uri="{FF2B5EF4-FFF2-40B4-BE49-F238E27FC236}">
                <a16:creationId xmlns:a16="http://schemas.microsoft.com/office/drawing/2014/main" id="{A7A0A4F8-C42E-7A38-CF97-B492D391F25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A775CE8-46E3-8254-8821-D6553C7935FC}"/>
              </a:ext>
            </a:extLst>
          </p:cNvPr>
          <p:cNvSpPr>
            <a:spLocks noGrp="1"/>
          </p:cNvSpPr>
          <p:nvPr>
            <p:ph type="sldNum" sz="quarter" idx="12"/>
          </p:nvPr>
        </p:nvSpPr>
        <p:spPr/>
        <p:txBody>
          <a:bodyPr/>
          <a:lstStyle/>
          <a:p>
            <a:fld id="{5834CF0D-5FBE-4AD5-9608-6406A2AA75C8}" type="slidenum">
              <a:rPr lang="de-DE" smtClean="0"/>
              <a:t>‹Nr.›</a:t>
            </a:fld>
            <a:endParaRPr lang="de-DE"/>
          </a:p>
        </p:txBody>
      </p:sp>
    </p:spTree>
    <p:extLst>
      <p:ext uri="{BB962C8B-B14F-4D97-AF65-F5344CB8AC3E}">
        <p14:creationId xmlns:p14="http://schemas.microsoft.com/office/powerpoint/2010/main" val="58932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F0885C3-EA30-3FB4-7488-7E6F3E128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28D60DB-EE6E-AACB-B280-CC72B65C46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8FB13C4-1DF0-4F95-BCE7-553692BE39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F924E-C058-47AC-83C1-F487EF48C12F}" type="datetimeFigureOut">
              <a:rPr lang="de-DE" smtClean="0"/>
              <a:t>09.05.2023</a:t>
            </a:fld>
            <a:endParaRPr lang="de-DE"/>
          </a:p>
        </p:txBody>
      </p:sp>
      <p:sp>
        <p:nvSpPr>
          <p:cNvPr id="5" name="Fußzeilenplatzhalter 4">
            <a:extLst>
              <a:ext uri="{FF2B5EF4-FFF2-40B4-BE49-F238E27FC236}">
                <a16:creationId xmlns:a16="http://schemas.microsoft.com/office/drawing/2014/main" id="{177A8B70-311A-4FDC-CC45-381289E38E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1B19DD8-5337-E549-8934-2758AADCFB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4CF0D-5FBE-4AD5-9608-6406A2AA75C8}" type="slidenum">
              <a:rPr lang="de-DE" smtClean="0"/>
              <a:t>‹Nr.›</a:t>
            </a:fld>
            <a:endParaRPr lang="de-DE"/>
          </a:p>
        </p:txBody>
      </p:sp>
    </p:spTree>
    <p:extLst>
      <p:ext uri="{BB962C8B-B14F-4D97-AF65-F5344CB8AC3E}">
        <p14:creationId xmlns:p14="http://schemas.microsoft.com/office/powerpoint/2010/main" val="2361824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A0C5ACF2-EBE4-EABB-A8D8-3171C4A5F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0"/>
            <a:ext cx="7941877" cy="6858000"/>
          </a:xfrm>
          <a:prstGeom prst="rect">
            <a:avLst/>
          </a:prstGeom>
        </p:spPr>
      </p:pic>
      <p:pic>
        <p:nvPicPr>
          <p:cNvPr id="15" name="Picture 3">
            <a:extLst>
              <a:ext uri="{FF2B5EF4-FFF2-40B4-BE49-F238E27FC236}">
                <a16:creationId xmlns:a16="http://schemas.microsoft.com/office/drawing/2014/main" id="{6551A227-8E67-AFFA-AECB-9B267E6998D8}"/>
              </a:ext>
            </a:extLst>
          </p:cNvPr>
          <p:cNvPicPr>
            <a:picLocks noChangeAspect="1"/>
          </p:cNvPicPr>
          <p:nvPr/>
        </p:nvPicPr>
        <p:blipFill>
          <a:blip r:embed="rId3">
            <a:alphaModFix amt="8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214564"/>
            <a:ext cx="12192000" cy="3236590"/>
          </a:xfrm>
          <a:prstGeom prst="rect">
            <a:avLst/>
          </a:prstGeom>
        </p:spPr>
      </p:pic>
      <p:sp>
        <p:nvSpPr>
          <p:cNvPr id="16" name="TextBox 4">
            <a:extLst>
              <a:ext uri="{FF2B5EF4-FFF2-40B4-BE49-F238E27FC236}">
                <a16:creationId xmlns:a16="http://schemas.microsoft.com/office/drawing/2014/main" id="{8EDDC60C-D3A8-EC7B-3086-52B7EB75D438}"/>
              </a:ext>
            </a:extLst>
          </p:cNvPr>
          <p:cNvSpPr txBox="1"/>
          <p:nvPr/>
        </p:nvSpPr>
        <p:spPr>
          <a:xfrm>
            <a:off x="238125" y="3000375"/>
            <a:ext cx="11572875" cy="1361911"/>
          </a:xfrm>
          <a:prstGeom prst="rect">
            <a:avLst/>
          </a:prstGeom>
        </p:spPr>
        <p:txBody>
          <a:bodyPr wrap="square" lIns="0" tIns="0" rIns="0" bIns="0" rtlCol="0" anchor="t">
            <a:spAutoFit/>
          </a:bodyPr>
          <a:lstStyle/>
          <a:p>
            <a:pPr algn="ctr"/>
            <a:r>
              <a:rPr lang="ru-RU" sz="3600" b="1" spc="84" dirty="0">
                <a:solidFill>
                  <a:srgbClr val="F5FFE5"/>
                </a:solidFill>
                <a:latin typeface="Lato"/>
              </a:rPr>
              <a:t>Как формировать запрос к ИИ?</a:t>
            </a:r>
          </a:p>
          <a:p>
            <a:pPr algn="ctr"/>
            <a:r>
              <a:rPr lang="ru-RU" sz="2625" b="1" spc="84" dirty="0">
                <a:solidFill>
                  <a:srgbClr val="F5FFE5"/>
                </a:solidFill>
                <a:latin typeface="Lato"/>
              </a:rPr>
              <a:t>Работа с индивидуальными смыслами в новых форматах упаковки запроса. </a:t>
            </a:r>
            <a:endParaRPr lang="en-US" sz="2625" b="1" spc="84" dirty="0">
              <a:solidFill>
                <a:srgbClr val="F5FFE5"/>
              </a:solidFill>
              <a:latin typeface="Lato"/>
            </a:endParaRPr>
          </a:p>
        </p:txBody>
      </p:sp>
      <p:sp>
        <p:nvSpPr>
          <p:cNvPr id="17" name="TextBox 5">
            <a:extLst>
              <a:ext uri="{FF2B5EF4-FFF2-40B4-BE49-F238E27FC236}">
                <a16:creationId xmlns:a16="http://schemas.microsoft.com/office/drawing/2014/main" id="{C174758D-3BAF-4A70-F256-E42452C899AB}"/>
              </a:ext>
            </a:extLst>
          </p:cNvPr>
          <p:cNvSpPr txBox="1"/>
          <p:nvPr/>
        </p:nvSpPr>
        <p:spPr>
          <a:xfrm>
            <a:off x="2760245" y="2399382"/>
            <a:ext cx="6671511" cy="282129"/>
          </a:xfrm>
          <a:prstGeom prst="rect">
            <a:avLst/>
          </a:prstGeom>
        </p:spPr>
        <p:txBody>
          <a:bodyPr wrap="square" lIns="0" tIns="0" rIns="0" bIns="0" rtlCol="0" anchor="t">
            <a:spAutoFit/>
          </a:bodyPr>
          <a:lstStyle/>
          <a:p>
            <a:pPr algn="ctr">
              <a:lnSpc>
                <a:spcPts val="2177"/>
              </a:lnSpc>
            </a:pPr>
            <a:r>
              <a:rPr lang="ru-RU" sz="2250" b="1" spc="87" dirty="0">
                <a:solidFill>
                  <a:srgbClr val="F5FFE5"/>
                </a:solidFill>
                <a:latin typeface="Lato Bold"/>
              </a:rPr>
              <a:t>Международный проект «Дом притч» </a:t>
            </a:r>
            <a:endParaRPr lang="en-US" sz="2250" b="1" spc="87" dirty="0">
              <a:solidFill>
                <a:srgbClr val="F5FFE5"/>
              </a:solidFill>
              <a:latin typeface="Lato Bold"/>
            </a:endParaRPr>
          </a:p>
        </p:txBody>
      </p:sp>
      <p:sp>
        <p:nvSpPr>
          <p:cNvPr id="18" name="TextBox 6">
            <a:extLst>
              <a:ext uri="{FF2B5EF4-FFF2-40B4-BE49-F238E27FC236}">
                <a16:creationId xmlns:a16="http://schemas.microsoft.com/office/drawing/2014/main" id="{396A6042-F2D1-5166-5BEA-958BAC28B4D2}"/>
              </a:ext>
            </a:extLst>
          </p:cNvPr>
          <p:cNvSpPr txBox="1"/>
          <p:nvPr/>
        </p:nvSpPr>
        <p:spPr>
          <a:xfrm>
            <a:off x="3556020" y="4986364"/>
            <a:ext cx="5322094" cy="183961"/>
          </a:xfrm>
          <a:prstGeom prst="rect">
            <a:avLst/>
          </a:prstGeom>
        </p:spPr>
        <p:txBody>
          <a:bodyPr lIns="0" tIns="0" rIns="0" bIns="0" rtlCol="0" anchor="t">
            <a:spAutoFit/>
          </a:bodyPr>
          <a:lstStyle/>
          <a:p>
            <a:pPr algn="ctr">
              <a:lnSpc>
                <a:spcPts val="1386"/>
              </a:lnSpc>
            </a:pPr>
            <a:r>
              <a:rPr lang="en-US" sz="1688" i="1" spc="156" dirty="0">
                <a:solidFill>
                  <a:srgbClr val="F5FFE5"/>
                </a:solidFill>
                <a:latin typeface="Lato Heavy Bold"/>
              </a:rPr>
              <a:t> КУДРЯВЦЕВА Е</a:t>
            </a:r>
            <a:r>
              <a:rPr lang="ru-RU" sz="1688" i="1" spc="156" dirty="0">
                <a:solidFill>
                  <a:srgbClr val="F5FFE5"/>
                </a:solidFill>
                <a:latin typeface="Lato Heavy Bold"/>
              </a:rPr>
              <a:t>катерина Львовна</a:t>
            </a:r>
            <a:endParaRPr lang="en-US" sz="1688" i="1" spc="156" dirty="0">
              <a:solidFill>
                <a:srgbClr val="F5FFE5"/>
              </a:solidFill>
              <a:latin typeface="Lato Heavy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3621263-EC55-E145-83FB-F5753104DC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00062"/>
            <a:ext cx="12192000" cy="5857875"/>
          </a:xfrm>
          <a:prstGeom prst="rect">
            <a:avLst/>
          </a:prstGeom>
        </p:spPr>
      </p:pic>
      <p:sp>
        <p:nvSpPr>
          <p:cNvPr id="2" name="Titel 1">
            <a:extLst>
              <a:ext uri="{FF2B5EF4-FFF2-40B4-BE49-F238E27FC236}">
                <a16:creationId xmlns:a16="http://schemas.microsoft.com/office/drawing/2014/main" id="{E05E56C0-6736-1E41-6B25-811A5E95341A}"/>
              </a:ext>
            </a:extLst>
          </p:cNvPr>
          <p:cNvSpPr>
            <a:spLocks noGrp="1"/>
          </p:cNvSpPr>
          <p:nvPr>
            <p:ph type="title"/>
          </p:nvPr>
        </p:nvSpPr>
        <p:spPr>
          <a:xfrm>
            <a:off x="297025" y="715590"/>
            <a:ext cx="10515600" cy="381324"/>
          </a:xfrm>
        </p:spPr>
        <p:txBody>
          <a:bodyPr>
            <a:normAutofit fontScale="90000"/>
          </a:bodyPr>
          <a:lstStyle/>
          <a:p>
            <a:r>
              <a:rPr lang="ru-RU" b="1" dirty="0">
                <a:solidFill>
                  <a:schemeClr val="accent4">
                    <a:lumMod val="40000"/>
                    <a:lumOff val="60000"/>
                  </a:schemeClr>
                </a:solidFill>
              </a:rPr>
              <a:t>Дигитальное мышление – это...</a:t>
            </a:r>
            <a:endParaRPr lang="de-DE" b="1" dirty="0">
              <a:solidFill>
                <a:schemeClr val="accent4">
                  <a:lumMod val="40000"/>
                  <a:lumOff val="60000"/>
                </a:schemeClr>
              </a:solidFill>
            </a:endParaRPr>
          </a:p>
        </p:txBody>
      </p:sp>
      <p:sp>
        <p:nvSpPr>
          <p:cNvPr id="3" name="Inhaltsplatzhalter 2">
            <a:extLst>
              <a:ext uri="{FF2B5EF4-FFF2-40B4-BE49-F238E27FC236}">
                <a16:creationId xmlns:a16="http://schemas.microsoft.com/office/drawing/2014/main" id="{547A485E-06AC-4B69-F687-D6769B2BA3B4}"/>
              </a:ext>
            </a:extLst>
          </p:cNvPr>
          <p:cNvSpPr>
            <a:spLocks noGrp="1"/>
          </p:cNvSpPr>
          <p:nvPr>
            <p:ph idx="1"/>
          </p:nvPr>
        </p:nvSpPr>
        <p:spPr>
          <a:xfrm>
            <a:off x="195943" y="1405747"/>
            <a:ext cx="11887199" cy="4733796"/>
          </a:xfrm>
        </p:spPr>
        <p:txBody>
          <a:bodyPr>
            <a:normAutofit fontScale="92500" lnSpcReduction="20000"/>
          </a:bodyPr>
          <a:lstStyle/>
          <a:p>
            <a:r>
              <a:rPr lang="ru-RU" sz="2400" spc="84" dirty="0">
                <a:solidFill>
                  <a:srgbClr val="F5FFE5"/>
                </a:solidFill>
                <a:latin typeface="Lato"/>
              </a:rPr>
              <a:t>Способность распознавать и описывать задачи, которые целесообразно решать с помощью современных технологий.</a:t>
            </a:r>
          </a:p>
          <a:p>
            <a:r>
              <a:rPr lang="ru-RU" sz="2400" spc="84" dirty="0">
                <a:solidFill>
                  <a:srgbClr val="F5FFE5"/>
                </a:solidFill>
                <a:latin typeface="Lato"/>
              </a:rPr>
              <a:t>Пошаговое мышление человека, который хочет договориться с машиной как своим инструментом (пазловое мышление, сборка пазлов внутри определенной заданной не нами системы). </a:t>
            </a:r>
          </a:p>
          <a:p>
            <a:r>
              <a:rPr lang="ru-RU" sz="2400" spc="84" dirty="0">
                <a:solidFill>
                  <a:srgbClr val="F5FFE5"/>
                </a:solidFill>
                <a:latin typeface="Lato"/>
              </a:rPr>
              <a:t>Способность переложить в своем представлении образ с языка человека на язык машины (нейросети): уровень важности с «передать детально свою идею» переносится на «упаковать идею в концепт для трансфера с минимум потерь».</a:t>
            </a:r>
          </a:p>
          <a:p>
            <a:r>
              <a:rPr lang="ru-RU" sz="2400" spc="84" dirty="0">
                <a:solidFill>
                  <a:srgbClr val="F5FFE5"/>
                </a:solidFill>
                <a:latin typeface="Lato"/>
              </a:rPr>
              <a:t>Понимать, чего машина не может и встраивать это в свою часть решения задачи на уровне, доступном для понимания и использования машины.</a:t>
            </a:r>
          </a:p>
          <a:p>
            <a:r>
              <a:rPr lang="ru-RU" sz="2400" spc="84" dirty="0">
                <a:solidFill>
                  <a:srgbClr val="F5FFE5"/>
                </a:solidFill>
                <a:latin typeface="Lato"/>
              </a:rPr>
              <a:t>Всегда сетевое мышление (нейросети, интернетсети... Ведут к формированию человекосетей со спецификой коммуникации)</a:t>
            </a:r>
          </a:p>
          <a:p>
            <a:pPr marL="0" indent="0">
              <a:buNone/>
            </a:pPr>
            <a:endParaRPr lang="ru-RU" sz="2400" spc="84" dirty="0">
              <a:solidFill>
                <a:srgbClr val="F5FFE5"/>
              </a:solidFill>
              <a:latin typeface="Lato"/>
            </a:endParaRPr>
          </a:p>
          <a:p>
            <a:pPr marL="0" indent="0">
              <a:buNone/>
            </a:pPr>
            <a:r>
              <a:rPr lang="ru-RU" sz="2400" b="1" spc="84" dirty="0">
                <a:solidFill>
                  <a:srgbClr val="F5FFE5"/>
                </a:solidFill>
                <a:latin typeface="Lato"/>
              </a:rPr>
              <a:t>«Мир не состоит из пикселей и мегабайт, но его можно измерить в пикселях и мегабайтах, чтобы рассказать о нем компьютеру»</a:t>
            </a:r>
            <a:endParaRPr lang="de-DE" sz="2400" b="1" spc="84" dirty="0">
              <a:solidFill>
                <a:srgbClr val="F5FFE5"/>
              </a:solidFill>
              <a:latin typeface="Lato"/>
            </a:endParaRPr>
          </a:p>
        </p:txBody>
      </p:sp>
    </p:spTree>
    <p:extLst>
      <p:ext uri="{BB962C8B-B14F-4D97-AF65-F5344CB8AC3E}">
        <p14:creationId xmlns:p14="http://schemas.microsoft.com/office/powerpoint/2010/main" val="306511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C1A03AB-2912-94A3-72B4-5357C47AEB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29290"/>
            <a:ext cx="12192000" cy="5857875"/>
          </a:xfrm>
          <a:prstGeom prst="rect">
            <a:avLst/>
          </a:prstGeom>
        </p:spPr>
      </p:pic>
      <p:sp>
        <p:nvSpPr>
          <p:cNvPr id="2" name="Titel 1">
            <a:extLst>
              <a:ext uri="{FF2B5EF4-FFF2-40B4-BE49-F238E27FC236}">
                <a16:creationId xmlns:a16="http://schemas.microsoft.com/office/drawing/2014/main" id="{512F51D1-2AB3-A7ED-1FC3-4CACD6C100FA}"/>
              </a:ext>
            </a:extLst>
          </p:cNvPr>
          <p:cNvSpPr>
            <a:spLocks noGrp="1"/>
          </p:cNvSpPr>
          <p:nvPr>
            <p:ph type="title"/>
          </p:nvPr>
        </p:nvSpPr>
        <p:spPr>
          <a:xfrm>
            <a:off x="269033" y="619873"/>
            <a:ext cx="10515600" cy="315912"/>
          </a:xfrm>
        </p:spPr>
        <p:txBody>
          <a:bodyPr>
            <a:normAutofit fontScale="90000"/>
          </a:bodyPr>
          <a:lstStyle/>
          <a:p>
            <a:r>
              <a:rPr lang="ru-RU" b="1" dirty="0">
                <a:solidFill>
                  <a:schemeClr val="accent4">
                    <a:lumMod val="40000"/>
                    <a:lumOff val="60000"/>
                  </a:schemeClr>
                </a:solidFill>
              </a:rPr>
              <a:t>С позиции психологии</a:t>
            </a:r>
            <a:endParaRPr lang="de-DE" b="1" dirty="0">
              <a:solidFill>
                <a:schemeClr val="accent4">
                  <a:lumMod val="40000"/>
                  <a:lumOff val="60000"/>
                </a:schemeClr>
              </a:solidFill>
            </a:endParaRPr>
          </a:p>
        </p:txBody>
      </p:sp>
      <p:sp>
        <p:nvSpPr>
          <p:cNvPr id="3" name="Inhaltsplatzhalter 2">
            <a:extLst>
              <a:ext uri="{FF2B5EF4-FFF2-40B4-BE49-F238E27FC236}">
                <a16:creationId xmlns:a16="http://schemas.microsoft.com/office/drawing/2014/main" id="{64D2D61F-22BB-E393-CD5D-2C11F70EF545}"/>
              </a:ext>
            </a:extLst>
          </p:cNvPr>
          <p:cNvSpPr>
            <a:spLocks noGrp="1"/>
          </p:cNvSpPr>
          <p:nvPr>
            <p:ph idx="1"/>
          </p:nvPr>
        </p:nvSpPr>
        <p:spPr>
          <a:xfrm>
            <a:off x="138403" y="1178114"/>
            <a:ext cx="11915192" cy="5150596"/>
          </a:xfrm>
        </p:spPr>
        <p:txBody>
          <a:bodyPr>
            <a:normAutofit fontScale="92500" lnSpcReduction="10000"/>
          </a:bodyPr>
          <a:lstStyle/>
          <a:p>
            <a:r>
              <a:rPr lang="ru-RU" sz="2200" spc="84" dirty="0">
                <a:solidFill>
                  <a:srgbClr val="F5FFE5"/>
                </a:solidFill>
                <a:latin typeface="Lato"/>
              </a:rPr>
              <a:t>Мышление рассматривается в качестве психического инструмента человека как открытой системы, определяющей отбор значимого/незначимого из окружающей среды. В эпоху цифры происходит изменение соотношения знаков и значений (фильтрация значимого и незначимого). </a:t>
            </a:r>
          </a:p>
          <a:p>
            <a:r>
              <a:rPr lang="ru-RU" sz="2200" spc="84" dirty="0">
                <a:solidFill>
                  <a:srgbClr val="F5FFE5"/>
                </a:solidFill>
                <a:latin typeface="Lato"/>
              </a:rPr>
              <a:t>Мышление респондентов, относящихся к «цифровому поколению», существенно отличается от мышления людей, заставших доцифровую эпоху. Установлено, что мышление представителей доцифровой эпохи основано на использовании общепринятой иерархии антропоцентрически организованных родовых и видовых характеристик понятий и терминов. Такая иерархия родовых/видовых признаков с определенной мерой конкретного/абстрактного лежит в основе «фильтрации» понятий/явлений окружающего мира. </a:t>
            </a:r>
          </a:p>
          <a:p>
            <a:r>
              <a:rPr lang="ru-RU" sz="2200" spc="84" dirty="0">
                <a:solidFill>
                  <a:srgbClr val="F5FFE5"/>
                </a:solidFill>
                <a:latin typeface="Lato"/>
              </a:rPr>
              <a:t>В свою очередь, принцип организации мышления представителей цифрового поколения графически более соотносим с формой сети, чем с иерархией. Такой измененный вариант мышления характеризуется гибкостью, объемностью, многозначностью, с высокой вариабельностью мер соотношения знаков и значений по степени абстрактности/конкретности. Например, знаки воспринимаются цифровым поколением как гиперссылка, над этими знаками надстраиваются новые знаки, на которые и надстраиваются значения.</a:t>
            </a:r>
            <a:endParaRPr lang="de-DE" sz="2200" spc="84" dirty="0">
              <a:solidFill>
                <a:srgbClr val="F5FFE5"/>
              </a:solidFill>
              <a:latin typeface="Lato"/>
            </a:endParaRPr>
          </a:p>
        </p:txBody>
      </p:sp>
      <p:sp>
        <p:nvSpPr>
          <p:cNvPr id="5" name="Textfeld 4">
            <a:extLst>
              <a:ext uri="{FF2B5EF4-FFF2-40B4-BE49-F238E27FC236}">
                <a16:creationId xmlns:a16="http://schemas.microsoft.com/office/drawing/2014/main" id="{528F620E-A3E2-961C-EC84-4BF9318E75A1}"/>
              </a:ext>
            </a:extLst>
          </p:cNvPr>
          <p:cNvSpPr txBox="1"/>
          <p:nvPr/>
        </p:nvSpPr>
        <p:spPr>
          <a:xfrm>
            <a:off x="138404" y="6334780"/>
            <a:ext cx="11915191" cy="523220"/>
          </a:xfrm>
          <a:prstGeom prst="rect">
            <a:avLst/>
          </a:prstGeom>
          <a:noFill/>
        </p:spPr>
        <p:txBody>
          <a:bodyPr wrap="square">
            <a:spAutoFit/>
          </a:bodyPr>
          <a:lstStyle/>
          <a:p>
            <a:r>
              <a:rPr lang="ru-RU" sz="1400" dirty="0"/>
              <a:t>Грекова А.А. </a:t>
            </a:r>
            <a:r>
              <a:rPr lang="ru-RU" sz="1400" b="1" i="1" dirty="0"/>
              <a:t>Особенности мышления представителей "цифрового поколения"</a:t>
            </a:r>
            <a:endParaRPr lang="ru-RU" sz="1400" b="1" dirty="0"/>
          </a:p>
          <a:p>
            <a:r>
              <a:rPr lang="de-DE" sz="1400" dirty="0"/>
              <a:t>https://cyberleninka.ru/article/n/osobennosti-myshleniya-predstaviteley-tsifrovogo-pokoleniya</a:t>
            </a:r>
          </a:p>
        </p:txBody>
      </p:sp>
    </p:spTree>
    <p:extLst>
      <p:ext uri="{BB962C8B-B14F-4D97-AF65-F5344CB8AC3E}">
        <p14:creationId xmlns:p14="http://schemas.microsoft.com/office/powerpoint/2010/main" val="3686789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C249E35-1288-DD52-31F7-6157ECDA6A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00062"/>
            <a:ext cx="12192000" cy="5857875"/>
          </a:xfrm>
          <a:prstGeom prst="rect">
            <a:avLst/>
          </a:prstGeom>
        </p:spPr>
      </p:pic>
      <p:sp>
        <p:nvSpPr>
          <p:cNvPr id="2" name="Titel 1">
            <a:extLst>
              <a:ext uri="{FF2B5EF4-FFF2-40B4-BE49-F238E27FC236}">
                <a16:creationId xmlns:a16="http://schemas.microsoft.com/office/drawing/2014/main" id="{6693689C-9AA2-703F-0687-06A3786306AF}"/>
              </a:ext>
            </a:extLst>
          </p:cNvPr>
          <p:cNvSpPr>
            <a:spLocks noGrp="1"/>
          </p:cNvSpPr>
          <p:nvPr>
            <p:ph type="title"/>
          </p:nvPr>
        </p:nvSpPr>
        <p:spPr>
          <a:xfrm>
            <a:off x="838200" y="813561"/>
            <a:ext cx="10515600" cy="698565"/>
          </a:xfrm>
        </p:spPr>
        <p:txBody>
          <a:bodyPr/>
          <a:lstStyle/>
          <a:p>
            <a:r>
              <a:rPr lang="ru-RU" b="1" dirty="0">
                <a:solidFill>
                  <a:schemeClr val="accent4">
                    <a:lumMod val="40000"/>
                    <a:lumOff val="60000"/>
                  </a:schemeClr>
                </a:solidFill>
              </a:rPr>
              <a:t>Каковы выводы?</a:t>
            </a:r>
            <a:endParaRPr lang="de-DE" b="1" dirty="0">
              <a:solidFill>
                <a:schemeClr val="accent4">
                  <a:lumMod val="40000"/>
                  <a:lumOff val="60000"/>
                </a:schemeClr>
              </a:solidFill>
            </a:endParaRPr>
          </a:p>
        </p:txBody>
      </p:sp>
      <p:sp>
        <p:nvSpPr>
          <p:cNvPr id="3" name="Inhaltsplatzhalter 2">
            <a:extLst>
              <a:ext uri="{FF2B5EF4-FFF2-40B4-BE49-F238E27FC236}">
                <a16:creationId xmlns:a16="http://schemas.microsoft.com/office/drawing/2014/main" id="{3EEA3F5F-6ADB-887A-E057-46D124D54EEA}"/>
              </a:ext>
            </a:extLst>
          </p:cNvPr>
          <p:cNvSpPr>
            <a:spLocks noGrp="1"/>
          </p:cNvSpPr>
          <p:nvPr>
            <p:ph idx="1"/>
          </p:nvPr>
        </p:nvSpPr>
        <p:spPr>
          <a:xfrm>
            <a:off x="838200" y="1701533"/>
            <a:ext cx="10515600" cy="3726089"/>
          </a:xfrm>
        </p:spPr>
        <p:txBody>
          <a:bodyPr>
            <a:normAutofit fontScale="92500"/>
          </a:bodyPr>
          <a:lstStyle/>
          <a:p>
            <a:pPr marL="0" indent="0">
              <a:buNone/>
            </a:pPr>
            <a:r>
              <a:rPr lang="ru-RU" spc="84" dirty="0">
                <a:solidFill>
                  <a:srgbClr val="F5FFE5"/>
                </a:solidFill>
                <a:latin typeface="Lato"/>
              </a:rPr>
              <a:t>При кажущейся простоте дигитальное мышление - довольно сложно, т.к. требует понимания и видения результата, который хочешь получить (представление) и умения описать его просто и алгоритмически.</a:t>
            </a:r>
          </a:p>
          <a:p>
            <a:pPr marL="0" indent="0">
              <a:buNone/>
            </a:pPr>
            <a:r>
              <a:rPr lang="ru-RU" spc="84" dirty="0">
                <a:solidFill>
                  <a:srgbClr val="F5FFE5"/>
                </a:solidFill>
                <a:latin typeface="Lato"/>
              </a:rPr>
              <a:t>Зачастую требуется неоднократная переформулировка запроса, но важно при переформулировке удерживать в голове смысл (представление), которое хочешь донести машине.</a:t>
            </a:r>
          </a:p>
          <a:p>
            <a:pPr marL="0" indent="0">
              <a:buNone/>
            </a:pPr>
            <a:r>
              <a:rPr lang="ru-RU" spc="84" dirty="0">
                <a:solidFill>
                  <a:srgbClr val="F5FFE5"/>
                </a:solidFill>
                <a:latin typeface="Lato"/>
              </a:rPr>
              <a:t>И если сам четко не понимаешь, то и машина тебя не поймет</a:t>
            </a:r>
            <a:endParaRPr lang="de-DE" spc="84" dirty="0">
              <a:solidFill>
                <a:srgbClr val="F5FFE5"/>
              </a:solidFill>
              <a:latin typeface="Lato"/>
            </a:endParaRPr>
          </a:p>
        </p:txBody>
      </p:sp>
      <p:sp>
        <p:nvSpPr>
          <p:cNvPr id="4" name="Rechteck: abgerundete Ecken 3">
            <a:extLst>
              <a:ext uri="{FF2B5EF4-FFF2-40B4-BE49-F238E27FC236}">
                <a16:creationId xmlns:a16="http://schemas.microsoft.com/office/drawing/2014/main" id="{C086AE7F-B65A-1EB7-345A-127B79C88EB6}"/>
              </a:ext>
            </a:extLst>
          </p:cNvPr>
          <p:cNvSpPr/>
          <p:nvPr/>
        </p:nvSpPr>
        <p:spPr>
          <a:xfrm>
            <a:off x="531845" y="5617029"/>
            <a:ext cx="10821955" cy="8758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Откуда берется это «понимание – предвидение – запрос к действию»?</a:t>
            </a:r>
            <a:endParaRPr lang="de-DE" sz="2400" dirty="0"/>
          </a:p>
        </p:txBody>
      </p:sp>
    </p:spTree>
    <p:extLst>
      <p:ext uri="{BB962C8B-B14F-4D97-AF65-F5344CB8AC3E}">
        <p14:creationId xmlns:p14="http://schemas.microsoft.com/office/powerpoint/2010/main" val="2869290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DE2AE33-E609-0DC4-3CB8-D61AFCB5838C}"/>
              </a:ext>
            </a:extLst>
          </p:cNvPr>
          <p:cNvPicPr>
            <a:picLocks noChangeAspect="1"/>
          </p:cNvPicPr>
          <p:nvPr/>
        </p:nvPicPr>
        <p:blipFill rotWithShape="1">
          <a:blip r:embed="rId2">
            <a:lum contrast="20000"/>
          </a:blip>
          <a:srcRect l="23977" t="7479" b="4824"/>
          <a:stretch/>
        </p:blipFill>
        <p:spPr>
          <a:xfrm>
            <a:off x="4175217" y="158620"/>
            <a:ext cx="7639146" cy="6204858"/>
          </a:xfrm>
          <a:prstGeom prst="rect">
            <a:avLst/>
          </a:prstGeom>
        </p:spPr>
      </p:pic>
      <p:sp>
        <p:nvSpPr>
          <p:cNvPr id="2" name="Geschweifte Klammer links 1">
            <a:extLst>
              <a:ext uri="{FF2B5EF4-FFF2-40B4-BE49-F238E27FC236}">
                <a16:creationId xmlns:a16="http://schemas.microsoft.com/office/drawing/2014/main" id="{5AE873D9-ECD3-2DAD-8C83-A53BF27D3B61}"/>
              </a:ext>
            </a:extLst>
          </p:cNvPr>
          <p:cNvSpPr/>
          <p:nvPr/>
        </p:nvSpPr>
        <p:spPr>
          <a:xfrm>
            <a:off x="3676261" y="3862873"/>
            <a:ext cx="498956" cy="2369976"/>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de-DE"/>
          </a:p>
        </p:txBody>
      </p:sp>
      <p:sp>
        <p:nvSpPr>
          <p:cNvPr id="3" name="Rechteck: abgerundete Ecken 2">
            <a:extLst>
              <a:ext uri="{FF2B5EF4-FFF2-40B4-BE49-F238E27FC236}">
                <a16:creationId xmlns:a16="http://schemas.microsoft.com/office/drawing/2014/main" id="{132AEB3D-F858-FFC5-5832-8766E3B6405C}"/>
              </a:ext>
            </a:extLst>
          </p:cNvPr>
          <p:cNvSpPr/>
          <p:nvPr/>
        </p:nvSpPr>
        <p:spPr>
          <a:xfrm>
            <a:off x="513184" y="4506686"/>
            <a:ext cx="3060440" cy="142758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dirty="0">
                <a:solidFill>
                  <a:schemeClr val="tx1"/>
                </a:solidFill>
              </a:rPr>
              <a:t>Этого ИИ не умеет и не может. Это Вы задаете в своем запросе</a:t>
            </a:r>
            <a:r>
              <a:rPr lang="de-DE" dirty="0">
                <a:solidFill>
                  <a:schemeClr val="tx1"/>
                </a:solidFill>
              </a:rPr>
              <a:t>/</a:t>
            </a:r>
            <a:r>
              <a:rPr lang="ru-RU" dirty="0">
                <a:solidFill>
                  <a:schemeClr val="tx1"/>
                </a:solidFill>
              </a:rPr>
              <a:t>промте</a:t>
            </a:r>
            <a:endParaRPr lang="de-DE" dirty="0">
              <a:solidFill>
                <a:schemeClr val="tx1"/>
              </a:solidFill>
            </a:endParaRPr>
          </a:p>
        </p:txBody>
      </p:sp>
      <p:sp>
        <p:nvSpPr>
          <p:cNvPr id="4" name="Geschweifte Klammer links 3">
            <a:extLst>
              <a:ext uri="{FF2B5EF4-FFF2-40B4-BE49-F238E27FC236}">
                <a16:creationId xmlns:a16="http://schemas.microsoft.com/office/drawing/2014/main" id="{DCD80BD7-1BF2-07D1-7AE0-1005C6CC7A58}"/>
              </a:ext>
            </a:extLst>
          </p:cNvPr>
          <p:cNvSpPr/>
          <p:nvPr/>
        </p:nvSpPr>
        <p:spPr>
          <a:xfrm>
            <a:off x="3676261" y="1492897"/>
            <a:ext cx="498956" cy="2369976"/>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de-DE"/>
          </a:p>
        </p:txBody>
      </p:sp>
      <p:sp>
        <p:nvSpPr>
          <p:cNvPr id="5" name="Rechteck: abgerundete Ecken 4">
            <a:extLst>
              <a:ext uri="{FF2B5EF4-FFF2-40B4-BE49-F238E27FC236}">
                <a16:creationId xmlns:a16="http://schemas.microsoft.com/office/drawing/2014/main" id="{9B79C817-0411-4A0A-005F-6796AC4B1CDB}"/>
              </a:ext>
            </a:extLst>
          </p:cNvPr>
          <p:cNvSpPr/>
          <p:nvPr/>
        </p:nvSpPr>
        <p:spPr>
          <a:xfrm>
            <a:off x="583163" y="2071396"/>
            <a:ext cx="2920481" cy="135760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dirty="0"/>
              <a:t>Это делает ИИ «не приходя в сознание» (не осознавая) по Вашему запросу</a:t>
            </a:r>
            <a:endParaRPr lang="de-DE" dirty="0"/>
          </a:p>
        </p:txBody>
      </p:sp>
    </p:spTree>
    <p:extLst>
      <p:ext uri="{BB962C8B-B14F-4D97-AF65-F5344CB8AC3E}">
        <p14:creationId xmlns:p14="http://schemas.microsoft.com/office/powerpoint/2010/main" val="3446197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00063"/>
            <a:ext cx="12192000" cy="5857875"/>
          </a:xfrm>
          <a:prstGeom prst="rect">
            <a:avLst/>
          </a:prstGeom>
        </p:spPr>
      </p:pic>
      <p:sp>
        <p:nvSpPr>
          <p:cNvPr id="4" name="TextBox 4">
            <a:extLst>
              <a:ext uri="{FF2B5EF4-FFF2-40B4-BE49-F238E27FC236}">
                <a16:creationId xmlns:a16="http://schemas.microsoft.com/office/drawing/2014/main" id="{7B2F7EA5-374E-8D19-3240-C4FC12FFC553}"/>
              </a:ext>
            </a:extLst>
          </p:cNvPr>
          <p:cNvSpPr txBox="1"/>
          <p:nvPr/>
        </p:nvSpPr>
        <p:spPr>
          <a:xfrm>
            <a:off x="295275" y="698573"/>
            <a:ext cx="11601449" cy="1731243"/>
          </a:xfrm>
          <a:prstGeom prst="rect">
            <a:avLst/>
          </a:prstGeom>
        </p:spPr>
        <p:txBody>
          <a:bodyPr wrap="square" lIns="0" tIns="0" rIns="0" bIns="0" rtlCol="0" anchor="t">
            <a:spAutoFit/>
          </a:bodyPr>
          <a:lstStyle/>
          <a:p>
            <a:pPr marL="140173" lvl="1"/>
            <a:r>
              <a:rPr lang="ru-RU" sz="2250" spc="84" dirty="0">
                <a:solidFill>
                  <a:srgbClr val="F5FFE5"/>
                </a:solidFill>
                <a:latin typeface="Lato"/>
              </a:rPr>
              <a:t>Смотреть и НЕ видеть! Боль поколений ХХ и ХХ</a:t>
            </a:r>
            <a:r>
              <a:rPr lang="en-GB" sz="2250" spc="84" dirty="0">
                <a:solidFill>
                  <a:srgbClr val="F5FFE5"/>
                </a:solidFill>
                <a:latin typeface="Lato"/>
              </a:rPr>
              <a:t>I</a:t>
            </a:r>
            <a:r>
              <a:rPr lang="ru-RU" sz="2250" spc="84" dirty="0">
                <a:solidFill>
                  <a:srgbClr val="F5FFE5"/>
                </a:solidFill>
                <a:latin typeface="Lato"/>
              </a:rPr>
              <a:t> века, привыкших к зоне комфорта. Наши предки постоянно находились «в тонусе», чтобы быть готовыми к неожиданностям (предсказание ожиданного иного </a:t>
            </a:r>
            <a:r>
              <a:rPr lang="de-DE" sz="2250" spc="84" dirty="0">
                <a:solidFill>
                  <a:srgbClr val="F5FFE5"/>
                </a:solidFill>
                <a:latin typeface="Lato"/>
              </a:rPr>
              <a:t>= </a:t>
            </a:r>
            <a:r>
              <a:rPr lang="ru-RU" sz="2250" spc="84" dirty="0">
                <a:solidFill>
                  <a:srgbClr val="F5FFE5"/>
                </a:solidFill>
                <a:latin typeface="Lato"/>
              </a:rPr>
              <a:t>сказки, герой должен увидеть перемену, чтобы начать и успешно завершить свой путь)</a:t>
            </a:r>
            <a:endParaRPr lang="de-DE" sz="2250" spc="84" dirty="0">
              <a:solidFill>
                <a:srgbClr val="F5FFE5"/>
              </a:solidFill>
              <a:latin typeface="Lato"/>
            </a:endParaRPr>
          </a:p>
          <a:p>
            <a:pPr marL="280347" lvl="1" indent="-140174">
              <a:buFont typeface="Arial"/>
              <a:buChar char="•"/>
            </a:pPr>
            <a:endParaRPr lang="en-US" sz="2250" spc="84" dirty="0">
              <a:solidFill>
                <a:srgbClr val="F5FFE5"/>
              </a:solidFill>
              <a:latin typeface="Lato"/>
            </a:endParaRPr>
          </a:p>
        </p:txBody>
      </p:sp>
      <p:pic>
        <p:nvPicPr>
          <p:cNvPr id="5" name="Grafik 4">
            <a:extLst>
              <a:ext uri="{FF2B5EF4-FFF2-40B4-BE49-F238E27FC236}">
                <a16:creationId xmlns:a16="http://schemas.microsoft.com/office/drawing/2014/main" id="{34627083-A99A-D7CE-B58E-0C487EA8AD37}"/>
              </a:ext>
            </a:extLst>
          </p:cNvPr>
          <p:cNvPicPr>
            <a:picLocks noChangeAspect="1"/>
          </p:cNvPicPr>
          <p:nvPr/>
        </p:nvPicPr>
        <p:blipFill rotWithShape="1">
          <a:blip r:embed="rId4"/>
          <a:srcRect l="7577" t="42252" r="7575" b="7879"/>
          <a:stretch/>
        </p:blipFill>
        <p:spPr>
          <a:xfrm>
            <a:off x="895739" y="2296253"/>
            <a:ext cx="10093998" cy="3729611"/>
          </a:xfrm>
          <a:prstGeom prst="rect">
            <a:avLst/>
          </a:prstGeom>
        </p:spPr>
      </p:pic>
    </p:spTree>
    <p:extLst>
      <p:ext uri="{BB962C8B-B14F-4D97-AF65-F5344CB8AC3E}">
        <p14:creationId xmlns:p14="http://schemas.microsoft.com/office/powerpoint/2010/main" val="683405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61BCA5C-DA57-1CC1-2047-020EED3A20C8}"/>
              </a:ext>
            </a:extLst>
          </p:cNvPr>
          <p:cNvPicPr>
            <a:picLocks noChangeAspect="1"/>
          </p:cNvPicPr>
          <p:nvPr/>
        </p:nvPicPr>
        <p:blipFill rotWithShape="1">
          <a:blip r:embed="rId2"/>
          <a:srcRect l="7744" t="18316" r="7576" b="7206"/>
          <a:stretch/>
        </p:blipFill>
        <p:spPr>
          <a:xfrm>
            <a:off x="304799" y="193962"/>
            <a:ext cx="11492909" cy="6317674"/>
          </a:xfrm>
          <a:prstGeom prst="rect">
            <a:avLst/>
          </a:prstGeom>
        </p:spPr>
      </p:pic>
    </p:spTree>
    <p:extLst>
      <p:ext uri="{BB962C8B-B14F-4D97-AF65-F5344CB8AC3E}">
        <p14:creationId xmlns:p14="http://schemas.microsoft.com/office/powerpoint/2010/main" val="2585688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B4D0B-4212-C249-AF5F-725301BD002B}"/>
              </a:ext>
            </a:extLst>
          </p:cNvPr>
          <p:cNvSpPr>
            <a:spLocks noGrp="1"/>
          </p:cNvSpPr>
          <p:nvPr>
            <p:ph type="title"/>
          </p:nvPr>
        </p:nvSpPr>
        <p:spPr>
          <a:xfrm>
            <a:off x="727363" y="180399"/>
            <a:ext cx="7127768" cy="1160722"/>
          </a:xfrm>
        </p:spPr>
        <p:txBody>
          <a:bodyPr>
            <a:noAutofit/>
          </a:bodyPr>
          <a:lstStyle/>
          <a:p>
            <a:r>
              <a:rPr lang="ru-RU" sz="2800" b="1" dirty="0">
                <a:latin typeface="+mn-lt"/>
                <a:ea typeface="+mn-ea"/>
                <a:cs typeface="+mn-cs"/>
              </a:rPr>
              <a:t>Ежедневный тренинг видения – от рассматривания к наблюдению</a:t>
            </a:r>
            <a:endParaRPr lang="de-DE" sz="2800" b="1" dirty="0">
              <a:latin typeface="+mn-lt"/>
              <a:ea typeface="+mn-ea"/>
              <a:cs typeface="+mn-cs"/>
            </a:endParaRPr>
          </a:p>
        </p:txBody>
      </p:sp>
      <p:sp>
        <p:nvSpPr>
          <p:cNvPr id="3" name="Inhaltsplatzhalter 2">
            <a:extLst>
              <a:ext uri="{FF2B5EF4-FFF2-40B4-BE49-F238E27FC236}">
                <a16:creationId xmlns:a16="http://schemas.microsoft.com/office/drawing/2014/main" id="{E4763722-1A32-F96D-CB5C-0E23B453224F}"/>
              </a:ext>
            </a:extLst>
          </p:cNvPr>
          <p:cNvSpPr>
            <a:spLocks noGrp="1"/>
          </p:cNvSpPr>
          <p:nvPr>
            <p:ph idx="1"/>
          </p:nvPr>
        </p:nvSpPr>
        <p:spPr>
          <a:xfrm>
            <a:off x="810491" y="1505961"/>
            <a:ext cx="5387109" cy="4351338"/>
          </a:xfrm>
        </p:spPr>
        <p:txBody>
          <a:bodyPr>
            <a:normAutofit fontScale="77500" lnSpcReduction="20000"/>
          </a:bodyPr>
          <a:lstStyle/>
          <a:p>
            <a:r>
              <a:rPr lang="ru-RU" dirty="0"/>
              <a:t>1. Пить воду. 2. Налить воду. Сосуд для переноса воды. 3. Налить воду. Вода для рисования. 4. Налить воду. Ваза для цветов. 5. Насыпать песок. Речной или морской песок.  Дизайн.  6. Насыпать песок. Как подсвечник.  7.  Насыпать сухие травы и цветы, корочки апельсина, лимона. Ароматизатор и дизайн. </a:t>
            </a:r>
          </a:p>
          <a:p>
            <a:r>
              <a:rPr lang="ru-RU" dirty="0"/>
              <a:t>0. Пустой стакан. Погасить свечу. 01. Пустой стакан. Обводить разные формы по дну и верху. 02. Пустой стакан. Скалка. 03. Пустой стакан. Выдавить форму из теста. 04. Пустой стакан. Линза. Зажечь огонь от солнца. 05. Пустой стакан. Лампа смартфона. Фонарь.  06. Пустой стакан. Рупор. 07.  Пустой стакан. Прослушка.</a:t>
            </a:r>
            <a:endParaRPr lang="de-DE" dirty="0"/>
          </a:p>
        </p:txBody>
      </p:sp>
      <p:sp>
        <p:nvSpPr>
          <p:cNvPr id="7" name="Textfeld 6">
            <a:extLst>
              <a:ext uri="{FF2B5EF4-FFF2-40B4-BE49-F238E27FC236}">
                <a16:creationId xmlns:a16="http://schemas.microsoft.com/office/drawing/2014/main" id="{826F0C9A-B329-84F6-699C-6B0720BAD602}"/>
              </a:ext>
            </a:extLst>
          </p:cNvPr>
          <p:cNvSpPr txBox="1"/>
          <p:nvPr/>
        </p:nvSpPr>
        <p:spPr>
          <a:xfrm>
            <a:off x="7620000" y="4862571"/>
            <a:ext cx="4297813" cy="1477328"/>
          </a:xfrm>
          <a:prstGeom prst="rect">
            <a:avLst/>
          </a:prstGeom>
          <a:noFill/>
        </p:spPr>
        <p:txBody>
          <a:bodyPr wrap="square">
            <a:spAutoFit/>
          </a:bodyPr>
          <a:lstStyle/>
          <a:p>
            <a:r>
              <a:rPr lang="de-DE" dirty="0" err="1"/>
              <a:t>Рассмотрение</a:t>
            </a:r>
            <a:r>
              <a:rPr lang="de-DE" dirty="0"/>
              <a:t> (</a:t>
            </a:r>
            <a:r>
              <a:rPr lang="de-DE" dirty="0" err="1"/>
              <a:t>изучение</a:t>
            </a:r>
            <a:r>
              <a:rPr lang="de-DE" dirty="0"/>
              <a:t>, а </a:t>
            </a:r>
            <a:r>
              <a:rPr lang="de-DE" dirty="0" err="1"/>
              <a:t>не</a:t>
            </a:r>
            <a:r>
              <a:rPr lang="de-DE" dirty="0"/>
              <a:t> </a:t>
            </a:r>
            <a:r>
              <a:rPr lang="de-DE" dirty="0" err="1"/>
              <a:t>наблюдение</a:t>
            </a:r>
            <a:r>
              <a:rPr lang="de-DE" dirty="0"/>
              <a:t>) </a:t>
            </a:r>
            <a:r>
              <a:rPr lang="de-DE" dirty="0" err="1"/>
              <a:t>стакана</a:t>
            </a:r>
            <a:endParaRPr lang="de-DE" dirty="0"/>
          </a:p>
          <a:p>
            <a:r>
              <a:rPr lang="de-DE" dirty="0" err="1"/>
              <a:t>Опыт</a:t>
            </a:r>
            <a:r>
              <a:rPr lang="de-DE" dirty="0"/>
              <a:t> </a:t>
            </a:r>
            <a:r>
              <a:rPr lang="ru-RU" dirty="0"/>
              <a:t>жизни </a:t>
            </a:r>
            <a:r>
              <a:rPr lang="de-DE" dirty="0" err="1"/>
              <a:t>иногда</a:t>
            </a:r>
            <a:r>
              <a:rPr lang="de-DE" dirty="0"/>
              <a:t> </a:t>
            </a:r>
            <a:r>
              <a:rPr lang="de-DE" dirty="0" err="1"/>
              <a:t>мешает</a:t>
            </a:r>
            <a:r>
              <a:rPr lang="de-DE" dirty="0"/>
              <a:t> </a:t>
            </a:r>
            <a:r>
              <a:rPr lang="de-DE" dirty="0" err="1"/>
              <a:t>изучать</a:t>
            </a:r>
            <a:r>
              <a:rPr lang="de-DE" dirty="0"/>
              <a:t> и </a:t>
            </a:r>
            <a:r>
              <a:rPr lang="de-DE" dirty="0" err="1"/>
              <a:t>видеть</a:t>
            </a:r>
            <a:r>
              <a:rPr lang="de-DE" dirty="0"/>
              <a:t>, </a:t>
            </a:r>
            <a:r>
              <a:rPr lang="de-DE" dirty="0" err="1"/>
              <a:t>потому</a:t>
            </a:r>
            <a:r>
              <a:rPr lang="de-DE" dirty="0"/>
              <a:t> </a:t>
            </a:r>
            <a:r>
              <a:rPr lang="de-DE" dirty="0" err="1"/>
              <a:t>что</a:t>
            </a:r>
            <a:r>
              <a:rPr lang="de-DE" dirty="0"/>
              <a:t> </a:t>
            </a:r>
            <a:r>
              <a:rPr lang="de-DE" dirty="0" err="1"/>
              <a:t>человек</a:t>
            </a:r>
            <a:r>
              <a:rPr lang="de-DE" dirty="0"/>
              <a:t> </a:t>
            </a:r>
            <a:r>
              <a:rPr lang="de-DE" dirty="0" err="1"/>
              <a:t>думает</a:t>
            </a:r>
            <a:r>
              <a:rPr lang="de-DE" dirty="0"/>
              <a:t>, </a:t>
            </a:r>
            <a:r>
              <a:rPr lang="de-DE" dirty="0" err="1"/>
              <a:t>что</a:t>
            </a:r>
            <a:r>
              <a:rPr lang="de-DE" dirty="0"/>
              <a:t> </a:t>
            </a:r>
            <a:r>
              <a:rPr lang="de-DE" dirty="0" err="1"/>
              <a:t>он</a:t>
            </a:r>
            <a:r>
              <a:rPr lang="de-DE" dirty="0"/>
              <a:t> </a:t>
            </a:r>
            <a:r>
              <a:rPr lang="de-DE" dirty="0" err="1"/>
              <a:t>все</a:t>
            </a:r>
            <a:r>
              <a:rPr lang="de-DE" dirty="0"/>
              <a:t> </a:t>
            </a:r>
            <a:r>
              <a:rPr lang="de-DE" dirty="0" err="1"/>
              <a:t>знает</a:t>
            </a:r>
            <a:r>
              <a:rPr lang="de-DE" dirty="0"/>
              <a:t>.</a:t>
            </a:r>
          </a:p>
        </p:txBody>
      </p:sp>
      <p:pic>
        <p:nvPicPr>
          <p:cNvPr id="9" name="Grafik 8">
            <a:extLst>
              <a:ext uri="{FF2B5EF4-FFF2-40B4-BE49-F238E27FC236}">
                <a16:creationId xmlns:a16="http://schemas.microsoft.com/office/drawing/2014/main" id="{BF026C59-C80F-6220-B430-5AEA4FEB6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4044" y="365125"/>
            <a:ext cx="2214675" cy="4287242"/>
          </a:xfrm>
          <a:prstGeom prst="rect">
            <a:avLst/>
          </a:prstGeom>
        </p:spPr>
      </p:pic>
      <p:sp>
        <p:nvSpPr>
          <p:cNvPr id="11" name="Textfeld 10">
            <a:extLst>
              <a:ext uri="{FF2B5EF4-FFF2-40B4-BE49-F238E27FC236}">
                <a16:creationId xmlns:a16="http://schemas.microsoft.com/office/drawing/2014/main" id="{A7EF0962-86B9-3AD1-65CD-8642F2DB9DD2}"/>
              </a:ext>
            </a:extLst>
          </p:cNvPr>
          <p:cNvSpPr txBox="1"/>
          <p:nvPr/>
        </p:nvSpPr>
        <p:spPr>
          <a:xfrm>
            <a:off x="609600" y="5754272"/>
            <a:ext cx="6096000" cy="923330"/>
          </a:xfrm>
          <a:prstGeom prst="rect">
            <a:avLst/>
          </a:prstGeom>
          <a:noFill/>
        </p:spPr>
        <p:txBody>
          <a:bodyPr wrap="square">
            <a:spAutoFit/>
          </a:bodyPr>
          <a:lstStyle/>
          <a:p>
            <a:r>
              <a:rPr lang="ru-RU" dirty="0"/>
              <a:t>Важно наблюдать системно, ориентируясь на процесс, а не на результат. Результат со временем меняется (полностью или частично, становится дальше и глубже).</a:t>
            </a:r>
            <a:endParaRPr lang="de-DE" dirty="0"/>
          </a:p>
        </p:txBody>
      </p:sp>
    </p:spTree>
    <p:extLst>
      <p:ext uri="{BB962C8B-B14F-4D97-AF65-F5344CB8AC3E}">
        <p14:creationId xmlns:p14="http://schemas.microsoft.com/office/powerpoint/2010/main" val="2355384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6ACEA0DB-891A-D2D3-B0AC-8844C43DD8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00063"/>
            <a:ext cx="12192000" cy="5857875"/>
          </a:xfrm>
          <a:prstGeom prst="rect">
            <a:avLst/>
          </a:prstGeom>
        </p:spPr>
      </p:pic>
      <p:sp>
        <p:nvSpPr>
          <p:cNvPr id="2" name="Titel 1">
            <a:extLst>
              <a:ext uri="{FF2B5EF4-FFF2-40B4-BE49-F238E27FC236}">
                <a16:creationId xmlns:a16="http://schemas.microsoft.com/office/drawing/2014/main" id="{8B95BE53-AF5E-54A0-8D56-9A0DB377413E}"/>
              </a:ext>
            </a:extLst>
          </p:cNvPr>
          <p:cNvSpPr>
            <a:spLocks noGrp="1"/>
          </p:cNvSpPr>
          <p:nvPr>
            <p:ph type="title"/>
          </p:nvPr>
        </p:nvSpPr>
        <p:spPr>
          <a:xfrm>
            <a:off x="746495" y="500062"/>
            <a:ext cx="10753436" cy="918730"/>
          </a:xfrm>
        </p:spPr>
        <p:txBody>
          <a:bodyPr>
            <a:noAutofit/>
          </a:bodyPr>
          <a:lstStyle/>
          <a:p>
            <a:r>
              <a:rPr lang="ru-RU" sz="2800" b="1" dirty="0">
                <a:solidFill>
                  <a:schemeClr val="accent4">
                    <a:lumMod val="40000"/>
                    <a:lumOff val="60000"/>
                  </a:schemeClr>
                </a:solidFill>
                <a:latin typeface="+mn-lt"/>
                <a:ea typeface="+mn-ea"/>
                <a:cs typeface="+mn-cs"/>
              </a:rPr>
              <a:t>Самый главный вопрос в жизни – почему или зачем? Первичный вектор развития в прошлое или в будущее?</a:t>
            </a:r>
            <a:endParaRPr lang="de-DE" sz="2800" b="1" dirty="0">
              <a:solidFill>
                <a:schemeClr val="accent4">
                  <a:lumMod val="40000"/>
                  <a:lumOff val="60000"/>
                </a:schemeClr>
              </a:solidFill>
              <a:latin typeface="+mn-lt"/>
              <a:ea typeface="+mn-ea"/>
              <a:cs typeface="+mn-cs"/>
            </a:endParaRPr>
          </a:p>
        </p:txBody>
      </p:sp>
      <p:sp>
        <p:nvSpPr>
          <p:cNvPr id="3" name="Inhaltsplatzhalter 2">
            <a:extLst>
              <a:ext uri="{FF2B5EF4-FFF2-40B4-BE49-F238E27FC236}">
                <a16:creationId xmlns:a16="http://schemas.microsoft.com/office/drawing/2014/main" id="{ABD386EA-EA6E-78CD-9407-6B7C99D9CBC4}"/>
              </a:ext>
            </a:extLst>
          </p:cNvPr>
          <p:cNvSpPr>
            <a:spLocks noGrp="1"/>
          </p:cNvSpPr>
          <p:nvPr>
            <p:ph idx="1"/>
          </p:nvPr>
        </p:nvSpPr>
        <p:spPr>
          <a:xfrm>
            <a:off x="746495" y="1754155"/>
            <a:ext cx="10570029" cy="3303038"/>
          </a:xfrm>
        </p:spPr>
        <p:txBody>
          <a:bodyPr>
            <a:normAutofit/>
          </a:bodyPr>
          <a:lstStyle/>
          <a:p>
            <a:pPr marL="0" indent="0">
              <a:buNone/>
            </a:pPr>
            <a:r>
              <a:rPr lang="ru-RU" sz="2250" spc="84" dirty="0">
                <a:solidFill>
                  <a:srgbClr val="F5FFE5"/>
                </a:solidFill>
                <a:latin typeface="Lato"/>
              </a:rPr>
              <a:t>Зачем нужно смотреть и видеть? Расставьте по уровню важности:</a:t>
            </a:r>
          </a:p>
          <a:p>
            <a:pPr>
              <a:buFontTx/>
              <a:buChar char="-"/>
            </a:pPr>
            <a:r>
              <a:rPr lang="ru-RU" sz="2250" spc="84" dirty="0">
                <a:solidFill>
                  <a:srgbClr val="F5FFE5"/>
                </a:solidFill>
                <a:latin typeface="Lato"/>
              </a:rPr>
              <a:t>узнавание нового (что изменилось)</a:t>
            </a:r>
          </a:p>
          <a:p>
            <a:pPr>
              <a:buFontTx/>
              <a:buChar char="-"/>
            </a:pPr>
            <a:r>
              <a:rPr lang="ru-RU" sz="2250" spc="84" dirty="0">
                <a:solidFill>
                  <a:srgbClr val="F5FFE5"/>
                </a:solidFill>
                <a:latin typeface="Lato"/>
              </a:rPr>
              <a:t>получение информации</a:t>
            </a:r>
          </a:p>
          <a:p>
            <a:pPr marL="0" indent="0">
              <a:buNone/>
            </a:pPr>
            <a:r>
              <a:rPr lang="ru-RU" sz="2250" spc="84" dirty="0">
                <a:solidFill>
                  <a:srgbClr val="F5FFE5"/>
                </a:solidFill>
                <a:latin typeface="Lato"/>
              </a:rPr>
              <a:t>- тренинг превентивного видения (опасность)</a:t>
            </a:r>
          </a:p>
          <a:p>
            <a:pPr>
              <a:buFontTx/>
              <a:buChar char="-"/>
            </a:pPr>
            <a:r>
              <a:rPr lang="ru-RU" sz="2250" spc="84" dirty="0">
                <a:solidFill>
                  <a:srgbClr val="F5FFE5"/>
                </a:solidFill>
                <a:latin typeface="Lato"/>
              </a:rPr>
              <a:t>получение удовольствия (приятно)</a:t>
            </a:r>
          </a:p>
          <a:p>
            <a:pPr>
              <a:buFontTx/>
              <a:buChar char="-"/>
            </a:pPr>
            <a:r>
              <a:rPr lang="ru-RU" sz="2250" spc="84" dirty="0">
                <a:solidFill>
                  <a:srgbClr val="F5FFE5"/>
                </a:solidFill>
                <a:latin typeface="Lato"/>
              </a:rPr>
              <a:t>повод для начала действия</a:t>
            </a:r>
          </a:p>
          <a:p>
            <a:pPr>
              <a:buFontTx/>
              <a:buChar char="-"/>
            </a:pPr>
            <a:r>
              <a:rPr lang="ru-RU" sz="2250" spc="84" dirty="0">
                <a:solidFill>
                  <a:srgbClr val="F5FFE5"/>
                </a:solidFill>
                <a:latin typeface="Lato"/>
              </a:rPr>
              <a:t>тренинг функционального видения (польза)</a:t>
            </a:r>
          </a:p>
          <a:p>
            <a:pPr marL="0" indent="0">
              <a:buNone/>
            </a:pPr>
            <a:endParaRPr lang="ru-RU" dirty="0"/>
          </a:p>
        </p:txBody>
      </p:sp>
      <p:sp>
        <p:nvSpPr>
          <p:cNvPr id="4" name="Siebeneck 3">
            <a:extLst>
              <a:ext uri="{FF2B5EF4-FFF2-40B4-BE49-F238E27FC236}">
                <a16:creationId xmlns:a16="http://schemas.microsoft.com/office/drawing/2014/main" id="{EEAC831C-C132-3798-0154-4067897A991E}"/>
              </a:ext>
            </a:extLst>
          </p:cNvPr>
          <p:cNvSpPr/>
          <p:nvPr/>
        </p:nvSpPr>
        <p:spPr>
          <a:xfrm>
            <a:off x="746495" y="5359223"/>
            <a:ext cx="705395" cy="69668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t>1</a:t>
            </a:r>
            <a:endParaRPr lang="de-DE" sz="2800" b="1" dirty="0"/>
          </a:p>
        </p:txBody>
      </p:sp>
      <p:sp>
        <p:nvSpPr>
          <p:cNvPr id="5" name="Siebeneck 4">
            <a:extLst>
              <a:ext uri="{FF2B5EF4-FFF2-40B4-BE49-F238E27FC236}">
                <a16:creationId xmlns:a16="http://schemas.microsoft.com/office/drawing/2014/main" id="{12688635-05D3-1736-3C2C-57E1EC1F7916}"/>
              </a:ext>
            </a:extLst>
          </p:cNvPr>
          <p:cNvSpPr/>
          <p:nvPr/>
        </p:nvSpPr>
        <p:spPr>
          <a:xfrm>
            <a:off x="2165170" y="5359222"/>
            <a:ext cx="705395" cy="69668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t>2</a:t>
            </a:r>
            <a:endParaRPr lang="de-DE" sz="2800" b="1" dirty="0"/>
          </a:p>
        </p:txBody>
      </p:sp>
      <p:sp>
        <p:nvSpPr>
          <p:cNvPr id="6" name="Siebeneck 5">
            <a:extLst>
              <a:ext uri="{FF2B5EF4-FFF2-40B4-BE49-F238E27FC236}">
                <a16:creationId xmlns:a16="http://schemas.microsoft.com/office/drawing/2014/main" id="{D19B1F32-9EEC-3FA7-2084-8C162D53126B}"/>
              </a:ext>
            </a:extLst>
          </p:cNvPr>
          <p:cNvSpPr/>
          <p:nvPr/>
        </p:nvSpPr>
        <p:spPr>
          <a:xfrm>
            <a:off x="3693800" y="5359221"/>
            <a:ext cx="705395" cy="69668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t>3</a:t>
            </a:r>
            <a:endParaRPr lang="de-DE" sz="2800" b="1" dirty="0"/>
          </a:p>
        </p:txBody>
      </p:sp>
      <p:sp>
        <p:nvSpPr>
          <p:cNvPr id="7" name="Siebeneck 6">
            <a:extLst>
              <a:ext uri="{FF2B5EF4-FFF2-40B4-BE49-F238E27FC236}">
                <a16:creationId xmlns:a16="http://schemas.microsoft.com/office/drawing/2014/main" id="{60F76B34-5D08-D92D-31BD-A47674888F99}"/>
              </a:ext>
            </a:extLst>
          </p:cNvPr>
          <p:cNvSpPr/>
          <p:nvPr/>
        </p:nvSpPr>
        <p:spPr>
          <a:xfrm>
            <a:off x="5222430" y="5359220"/>
            <a:ext cx="705395" cy="69668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t>4</a:t>
            </a:r>
            <a:endParaRPr lang="de-DE" sz="2800" b="1" dirty="0"/>
          </a:p>
        </p:txBody>
      </p:sp>
      <p:sp>
        <p:nvSpPr>
          <p:cNvPr id="8" name="Siebeneck 7">
            <a:extLst>
              <a:ext uri="{FF2B5EF4-FFF2-40B4-BE49-F238E27FC236}">
                <a16:creationId xmlns:a16="http://schemas.microsoft.com/office/drawing/2014/main" id="{D273AF06-9545-69BA-B7EB-A3D76138909D}"/>
              </a:ext>
            </a:extLst>
          </p:cNvPr>
          <p:cNvSpPr/>
          <p:nvPr/>
        </p:nvSpPr>
        <p:spPr>
          <a:xfrm>
            <a:off x="6751060" y="5359219"/>
            <a:ext cx="705395" cy="69668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t>5</a:t>
            </a:r>
            <a:endParaRPr lang="de-DE" sz="2800" b="1" dirty="0"/>
          </a:p>
        </p:txBody>
      </p:sp>
      <p:sp>
        <p:nvSpPr>
          <p:cNvPr id="9" name="Siebeneck 8">
            <a:extLst>
              <a:ext uri="{FF2B5EF4-FFF2-40B4-BE49-F238E27FC236}">
                <a16:creationId xmlns:a16="http://schemas.microsoft.com/office/drawing/2014/main" id="{ADFE0E7F-C55C-A9D0-1327-56F00920AB6C}"/>
              </a:ext>
            </a:extLst>
          </p:cNvPr>
          <p:cNvSpPr/>
          <p:nvPr/>
        </p:nvSpPr>
        <p:spPr>
          <a:xfrm>
            <a:off x="8180819" y="5337960"/>
            <a:ext cx="705395" cy="69668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t>6</a:t>
            </a:r>
            <a:endParaRPr lang="de-DE" sz="2800" b="1" dirty="0"/>
          </a:p>
        </p:txBody>
      </p:sp>
    </p:spTree>
    <p:extLst>
      <p:ext uri="{BB962C8B-B14F-4D97-AF65-F5344CB8AC3E}">
        <p14:creationId xmlns:p14="http://schemas.microsoft.com/office/powerpoint/2010/main" val="1061792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2E01A7F-D7C9-B8AC-B80A-6BE69B7293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00063"/>
            <a:ext cx="12192000" cy="5857875"/>
          </a:xfrm>
          <a:prstGeom prst="rect">
            <a:avLst/>
          </a:prstGeom>
        </p:spPr>
      </p:pic>
      <p:sp>
        <p:nvSpPr>
          <p:cNvPr id="2" name="Titel 1">
            <a:extLst>
              <a:ext uri="{FF2B5EF4-FFF2-40B4-BE49-F238E27FC236}">
                <a16:creationId xmlns:a16="http://schemas.microsoft.com/office/drawing/2014/main" id="{A56C38C1-5874-09A8-8D26-BD1E1D92ABA5}"/>
              </a:ext>
            </a:extLst>
          </p:cNvPr>
          <p:cNvSpPr>
            <a:spLocks noGrp="1"/>
          </p:cNvSpPr>
          <p:nvPr>
            <p:ph type="title"/>
          </p:nvPr>
        </p:nvSpPr>
        <p:spPr>
          <a:xfrm>
            <a:off x="553617" y="448022"/>
            <a:ext cx="10515600" cy="1325563"/>
          </a:xfrm>
        </p:spPr>
        <p:txBody>
          <a:bodyPr>
            <a:normAutofit/>
          </a:bodyPr>
          <a:lstStyle/>
          <a:p>
            <a:r>
              <a:rPr lang="ru-RU" sz="2800" b="1" dirty="0">
                <a:solidFill>
                  <a:schemeClr val="accent4">
                    <a:lumMod val="40000"/>
                    <a:lumOff val="60000"/>
                  </a:schemeClr>
                </a:solidFill>
                <a:latin typeface="+mn-lt"/>
                <a:ea typeface="+mn-ea"/>
                <a:cs typeface="+mn-cs"/>
              </a:rPr>
              <a:t>Увидеть </a:t>
            </a:r>
            <a:r>
              <a:rPr lang="de-DE" sz="2800" b="1" dirty="0">
                <a:solidFill>
                  <a:schemeClr val="accent4">
                    <a:lumMod val="40000"/>
                    <a:lumOff val="60000"/>
                  </a:schemeClr>
                </a:solidFill>
                <a:latin typeface="+mn-lt"/>
                <a:ea typeface="+mn-ea"/>
                <a:cs typeface="+mn-cs"/>
              </a:rPr>
              <a:t>=</a:t>
            </a:r>
            <a:r>
              <a:rPr lang="ru-RU" sz="2800" b="1" dirty="0">
                <a:solidFill>
                  <a:schemeClr val="accent4">
                    <a:lumMod val="40000"/>
                    <a:lumOff val="60000"/>
                  </a:schemeClr>
                </a:solidFill>
                <a:latin typeface="+mn-lt"/>
                <a:ea typeface="+mn-ea"/>
                <a:cs typeface="+mn-cs"/>
              </a:rPr>
              <a:t> распаковать скрытое в объекте и переупаковать под себя (свои задачи)</a:t>
            </a:r>
            <a:r>
              <a:rPr lang="en-GB" sz="2800" b="1" dirty="0">
                <a:solidFill>
                  <a:schemeClr val="accent4">
                    <a:lumMod val="40000"/>
                    <a:lumOff val="60000"/>
                  </a:schemeClr>
                </a:solidFill>
                <a:latin typeface="+mn-lt"/>
                <a:ea typeface="+mn-ea"/>
                <a:cs typeface="+mn-cs"/>
              </a:rPr>
              <a:t> </a:t>
            </a:r>
            <a:r>
              <a:rPr lang="ru-RU" sz="2800" b="1" dirty="0">
                <a:solidFill>
                  <a:schemeClr val="accent4">
                    <a:lumMod val="40000"/>
                    <a:lumOff val="60000"/>
                  </a:schemeClr>
                </a:solidFill>
                <a:latin typeface="+mn-lt"/>
                <a:ea typeface="+mn-ea"/>
                <a:cs typeface="+mn-cs"/>
              </a:rPr>
              <a:t>через «Зачем?»</a:t>
            </a:r>
            <a:endParaRPr lang="de-DE" sz="2800" b="1" dirty="0">
              <a:solidFill>
                <a:schemeClr val="accent4">
                  <a:lumMod val="40000"/>
                  <a:lumOff val="60000"/>
                </a:schemeClr>
              </a:solidFill>
              <a:latin typeface="+mn-lt"/>
              <a:ea typeface="+mn-ea"/>
              <a:cs typeface="+mn-cs"/>
            </a:endParaRPr>
          </a:p>
        </p:txBody>
      </p:sp>
      <p:sp>
        <p:nvSpPr>
          <p:cNvPr id="3" name="Inhaltsplatzhalter 2">
            <a:extLst>
              <a:ext uri="{FF2B5EF4-FFF2-40B4-BE49-F238E27FC236}">
                <a16:creationId xmlns:a16="http://schemas.microsoft.com/office/drawing/2014/main" id="{D2C980F7-3496-B424-E8D8-033845C9CEAF}"/>
              </a:ext>
            </a:extLst>
          </p:cNvPr>
          <p:cNvSpPr>
            <a:spLocks noGrp="1"/>
          </p:cNvSpPr>
          <p:nvPr>
            <p:ph idx="1"/>
          </p:nvPr>
        </p:nvSpPr>
        <p:spPr>
          <a:xfrm>
            <a:off x="456724" y="1639388"/>
            <a:ext cx="8169738" cy="4667250"/>
          </a:xfrm>
        </p:spPr>
        <p:txBody>
          <a:bodyPr>
            <a:normAutofit/>
          </a:bodyPr>
          <a:lstStyle/>
          <a:p>
            <a:r>
              <a:rPr lang="ru-RU" sz="2250" spc="84" dirty="0">
                <a:solidFill>
                  <a:srgbClr val="F5FFE5"/>
                </a:solidFill>
                <a:latin typeface="Lato"/>
              </a:rPr>
              <a:t>Управление своей реальностью - через текст. Весь мир, данный нам в ощущениях и, в первую очередь, визуально – это текст. Работая с  наблюдением и последующим вариативным описанием, мы управляем им.</a:t>
            </a:r>
          </a:p>
          <a:p>
            <a:r>
              <a:rPr lang="ru-RU" sz="2250" spc="84" dirty="0">
                <a:solidFill>
                  <a:srgbClr val="F5FFE5"/>
                </a:solidFill>
                <a:latin typeface="Lato"/>
              </a:rPr>
              <a:t>Почему наука описывает терминами? В чем разница описания в искусстве и в науке? Что, если ученым научиться использовать в описании художественные приемы?</a:t>
            </a:r>
            <a:endParaRPr lang="de-DE" sz="2250" spc="84" dirty="0">
              <a:solidFill>
                <a:srgbClr val="F5FFE5"/>
              </a:solidFill>
              <a:latin typeface="Lato"/>
            </a:endParaRPr>
          </a:p>
          <a:p>
            <a:r>
              <a:rPr lang="ru-RU" sz="2250" spc="84" dirty="0">
                <a:solidFill>
                  <a:srgbClr val="F5FFE5"/>
                </a:solidFill>
                <a:latin typeface="Lato"/>
              </a:rPr>
              <a:t>Символы, сравнения, метафоры, эпитеты - художественные приемы, чтобы сделать изображение еще более «емким», глубоким для внимательного наблюдателя. Помочь ему задуматься и о емкости жизни.</a:t>
            </a:r>
          </a:p>
        </p:txBody>
      </p:sp>
      <p:sp>
        <p:nvSpPr>
          <p:cNvPr id="4" name="Rechteck: abgerundete Ecken 3">
            <a:extLst>
              <a:ext uri="{FF2B5EF4-FFF2-40B4-BE49-F238E27FC236}">
                <a16:creationId xmlns:a16="http://schemas.microsoft.com/office/drawing/2014/main" id="{D2C8791B-6952-3D0B-3597-051D1046909B}"/>
              </a:ext>
            </a:extLst>
          </p:cNvPr>
          <p:cNvSpPr/>
          <p:nvPr/>
        </p:nvSpPr>
        <p:spPr>
          <a:xfrm>
            <a:off x="8729720" y="1318078"/>
            <a:ext cx="2908663" cy="1227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Способность решить свою задачу в «зачем»? Отсюда проистекает «что? как?»</a:t>
            </a:r>
            <a:endParaRPr lang="de-DE" dirty="0"/>
          </a:p>
        </p:txBody>
      </p:sp>
      <p:sp>
        <p:nvSpPr>
          <p:cNvPr id="5" name="Rechteck: abgerundete Ecken 4">
            <a:extLst>
              <a:ext uri="{FF2B5EF4-FFF2-40B4-BE49-F238E27FC236}">
                <a16:creationId xmlns:a16="http://schemas.microsoft.com/office/drawing/2014/main" id="{CD6B8360-E3EA-799F-74B5-3AD835346675}"/>
              </a:ext>
            </a:extLst>
          </p:cNvPr>
          <p:cNvSpPr/>
          <p:nvPr/>
        </p:nvSpPr>
        <p:spPr>
          <a:xfrm>
            <a:off x="8815416" y="3973013"/>
            <a:ext cx="2908663" cy="2024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Способность объяснить себе и другим свое решение задачи в «почему?». Самое полезное «почему» – в саморефлексии по итогам решения. </a:t>
            </a:r>
            <a:endParaRPr lang="de-DE" dirty="0"/>
          </a:p>
        </p:txBody>
      </p:sp>
      <p:sp>
        <p:nvSpPr>
          <p:cNvPr id="6" name="Kreuz 5">
            <a:extLst>
              <a:ext uri="{FF2B5EF4-FFF2-40B4-BE49-F238E27FC236}">
                <a16:creationId xmlns:a16="http://schemas.microsoft.com/office/drawing/2014/main" id="{C14D5E61-CC60-C891-4F0E-A543DCF35B64}"/>
              </a:ext>
            </a:extLst>
          </p:cNvPr>
          <p:cNvSpPr/>
          <p:nvPr/>
        </p:nvSpPr>
        <p:spPr>
          <a:xfrm>
            <a:off x="9749245" y="2802300"/>
            <a:ext cx="914400" cy="914400"/>
          </a:xfrm>
          <a:prstGeom prst="plus">
            <a:avLst>
              <a:gd name="adj" fmla="val 3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6841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3436" y="301626"/>
            <a:ext cx="10972800" cy="420688"/>
          </a:xfrm>
        </p:spPr>
        <p:txBody>
          <a:bodyPr>
            <a:noAutofit/>
          </a:bodyPr>
          <a:lstStyle/>
          <a:p>
            <a:r>
              <a:rPr lang="ru-RU" sz="2800" b="1" dirty="0">
                <a:latin typeface="+mn-lt"/>
                <a:ea typeface="+mn-ea"/>
                <a:cs typeface="+mn-cs"/>
              </a:rPr>
              <a:t>Что в подтексте</a:t>
            </a:r>
            <a:r>
              <a:rPr lang="de-DE" sz="2800" b="1" dirty="0">
                <a:latin typeface="+mn-lt"/>
                <a:ea typeface="+mn-ea"/>
                <a:cs typeface="+mn-cs"/>
              </a:rPr>
              <a:t> </a:t>
            </a:r>
            <a:r>
              <a:rPr lang="ru-RU" sz="2800" b="1" dirty="0">
                <a:latin typeface="+mn-lt"/>
                <a:ea typeface="+mn-ea"/>
                <a:cs typeface="+mn-cs"/>
              </a:rPr>
              <a:t>(</a:t>
            </a:r>
            <a:r>
              <a:rPr lang="ru-RU" sz="2800" b="1" dirty="0" err="1">
                <a:latin typeface="+mn-lt"/>
                <a:ea typeface="+mn-ea"/>
                <a:cs typeface="+mn-cs"/>
              </a:rPr>
              <a:t>октализ</a:t>
            </a:r>
            <a:r>
              <a:rPr lang="ru-RU" sz="2800" b="1" dirty="0">
                <a:latin typeface="+mn-lt"/>
                <a:ea typeface="+mn-ea"/>
                <a:cs typeface="+mn-cs"/>
              </a:rPr>
              <a:t> осознанности)</a:t>
            </a:r>
            <a:endParaRPr lang="de-DE" sz="2800" b="1" dirty="0">
              <a:latin typeface="+mn-lt"/>
              <a:ea typeface="+mn-ea"/>
              <a:cs typeface="+mn-cs"/>
            </a:endParaRPr>
          </a:p>
        </p:txBody>
      </p:sp>
      <p:grpSp>
        <p:nvGrpSpPr>
          <p:cNvPr id="23" name="Группа 22"/>
          <p:cNvGrpSpPr/>
          <p:nvPr/>
        </p:nvGrpSpPr>
        <p:grpSpPr>
          <a:xfrm>
            <a:off x="876967" y="1508787"/>
            <a:ext cx="5457897" cy="4977845"/>
            <a:chOff x="2457926" y="1275606"/>
            <a:chExt cx="4093423" cy="3733383"/>
          </a:xfrm>
        </p:grpSpPr>
        <p:sp>
          <p:nvSpPr>
            <p:cNvPr id="4" name="Восьмиугольник 3"/>
            <p:cNvSpPr/>
            <p:nvPr/>
          </p:nvSpPr>
          <p:spPr>
            <a:xfrm>
              <a:off x="2987824" y="1779662"/>
              <a:ext cx="3024336" cy="2880320"/>
            </a:xfrm>
            <a:prstGeom prst="octag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sz="1800" b="1"/>
            </a:p>
          </p:txBody>
        </p:sp>
        <p:sp>
          <p:nvSpPr>
            <p:cNvPr id="5" name="TextBox 4"/>
            <p:cNvSpPr txBox="1"/>
            <p:nvPr/>
          </p:nvSpPr>
          <p:spPr>
            <a:xfrm>
              <a:off x="3635896" y="1275606"/>
              <a:ext cx="1656184" cy="276999"/>
            </a:xfrm>
            <a:prstGeom prst="rect">
              <a:avLst/>
            </a:prstGeom>
            <a:noFill/>
          </p:spPr>
          <p:txBody>
            <a:bodyPr wrap="square" rtlCol="0">
              <a:spAutoFit/>
            </a:bodyPr>
            <a:lstStyle/>
            <a:p>
              <a:r>
                <a:rPr lang="ru-RU" sz="1800" b="1" dirty="0"/>
                <a:t>Я вижу/слышу</a:t>
              </a:r>
              <a:endParaRPr lang="de-DE" sz="1800" b="1" dirty="0"/>
            </a:p>
          </p:txBody>
        </p:sp>
        <p:sp>
          <p:nvSpPr>
            <p:cNvPr id="6" name="TextBox 5"/>
            <p:cNvSpPr txBox="1"/>
            <p:nvPr/>
          </p:nvSpPr>
          <p:spPr>
            <a:xfrm rot="2729430">
              <a:off x="5248254" y="1831146"/>
              <a:ext cx="1262833" cy="276999"/>
            </a:xfrm>
            <a:prstGeom prst="rect">
              <a:avLst/>
            </a:prstGeom>
            <a:noFill/>
          </p:spPr>
          <p:txBody>
            <a:bodyPr wrap="square" rtlCol="0">
              <a:spAutoFit/>
            </a:bodyPr>
            <a:lstStyle/>
            <a:p>
              <a:r>
                <a:rPr lang="ru-RU" sz="1800" b="1" dirty="0"/>
                <a:t>Я чувствую</a:t>
              </a:r>
              <a:endParaRPr lang="de-DE" sz="1800" b="1" dirty="0"/>
            </a:p>
          </p:txBody>
        </p:sp>
        <p:sp>
          <p:nvSpPr>
            <p:cNvPr id="7" name="TextBox 6"/>
            <p:cNvSpPr txBox="1"/>
            <p:nvPr/>
          </p:nvSpPr>
          <p:spPr>
            <a:xfrm rot="5400000">
              <a:off x="5728773" y="3117328"/>
              <a:ext cx="1368153" cy="276999"/>
            </a:xfrm>
            <a:prstGeom prst="rect">
              <a:avLst/>
            </a:prstGeom>
            <a:noFill/>
          </p:spPr>
          <p:txBody>
            <a:bodyPr wrap="square" rtlCol="0">
              <a:spAutoFit/>
            </a:bodyPr>
            <a:lstStyle/>
            <a:p>
              <a:r>
                <a:rPr lang="ru-RU" sz="1800" b="1" dirty="0"/>
                <a:t>Я понимаю</a:t>
              </a:r>
              <a:endParaRPr lang="de-DE" sz="1800" b="1" dirty="0"/>
            </a:p>
          </p:txBody>
        </p:sp>
        <p:sp>
          <p:nvSpPr>
            <p:cNvPr id="8" name="TextBox 7"/>
            <p:cNvSpPr txBox="1"/>
            <p:nvPr/>
          </p:nvSpPr>
          <p:spPr>
            <a:xfrm rot="18842822">
              <a:off x="5520141" y="4286466"/>
              <a:ext cx="792088" cy="276999"/>
            </a:xfrm>
            <a:prstGeom prst="rect">
              <a:avLst/>
            </a:prstGeom>
            <a:noFill/>
          </p:spPr>
          <p:txBody>
            <a:bodyPr wrap="square" rtlCol="0">
              <a:spAutoFit/>
            </a:bodyPr>
            <a:lstStyle/>
            <a:p>
              <a:r>
                <a:rPr lang="ru-RU" sz="1800" b="1" dirty="0"/>
                <a:t>Я хочу</a:t>
              </a:r>
              <a:endParaRPr lang="de-DE" sz="1800" b="1" dirty="0"/>
            </a:p>
          </p:txBody>
        </p:sp>
        <p:sp>
          <p:nvSpPr>
            <p:cNvPr id="9" name="TextBox 8"/>
            <p:cNvSpPr txBox="1"/>
            <p:nvPr/>
          </p:nvSpPr>
          <p:spPr>
            <a:xfrm>
              <a:off x="4067944" y="4731990"/>
              <a:ext cx="936104" cy="276999"/>
            </a:xfrm>
            <a:prstGeom prst="rect">
              <a:avLst/>
            </a:prstGeom>
            <a:noFill/>
          </p:spPr>
          <p:txBody>
            <a:bodyPr wrap="square" rtlCol="0">
              <a:spAutoFit/>
            </a:bodyPr>
            <a:lstStyle/>
            <a:p>
              <a:r>
                <a:rPr lang="ru-RU" sz="1800" b="1" dirty="0"/>
                <a:t>Я знаю</a:t>
              </a:r>
              <a:endParaRPr lang="de-DE" sz="1800" b="1" dirty="0"/>
            </a:p>
          </p:txBody>
        </p:sp>
        <p:sp>
          <p:nvSpPr>
            <p:cNvPr id="10" name="TextBox 9"/>
            <p:cNvSpPr txBox="1"/>
            <p:nvPr/>
          </p:nvSpPr>
          <p:spPr>
            <a:xfrm rot="2637721">
              <a:off x="2624829" y="4259239"/>
              <a:ext cx="936104" cy="276999"/>
            </a:xfrm>
            <a:prstGeom prst="rect">
              <a:avLst/>
            </a:prstGeom>
            <a:noFill/>
          </p:spPr>
          <p:txBody>
            <a:bodyPr wrap="square" rtlCol="0">
              <a:spAutoFit/>
            </a:bodyPr>
            <a:lstStyle/>
            <a:p>
              <a:r>
                <a:rPr lang="ru-RU" sz="1800" b="1" dirty="0"/>
                <a:t>Я умею</a:t>
              </a:r>
              <a:endParaRPr lang="de-DE" sz="1800" b="1" dirty="0"/>
            </a:p>
          </p:txBody>
        </p:sp>
        <p:sp>
          <p:nvSpPr>
            <p:cNvPr id="11" name="TextBox 10"/>
            <p:cNvSpPr txBox="1"/>
            <p:nvPr/>
          </p:nvSpPr>
          <p:spPr>
            <a:xfrm rot="16200000">
              <a:off x="2128374" y="3117327"/>
              <a:ext cx="936104" cy="276999"/>
            </a:xfrm>
            <a:prstGeom prst="rect">
              <a:avLst/>
            </a:prstGeom>
            <a:noFill/>
          </p:spPr>
          <p:txBody>
            <a:bodyPr wrap="square" rtlCol="0">
              <a:spAutoFit/>
            </a:bodyPr>
            <a:lstStyle/>
            <a:p>
              <a:r>
                <a:rPr lang="ru-RU" sz="1800" b="1" dirty="0"/>
                <a:t>Я могу</a:t>
              </a:r>
              <a:endParaRPr lang="de-DE" sz="1800" b="1" dirty="0"/>
            </a:p>
          </p:txBody>
        </p:sp>
        <p:sp>
          <p:nvSpPr>
            <p:cNvPr id="12" name="TextBox 11"/>
            <p:cNvSpPr txBox="1"/>
            <p:nvPr/>
          </p:nvSpPr>
          <p:spPr>
            <a:xfrm rot="18791196">
              <a:off x="2519966" y="1801277"/>
              <a:ext cx="1080120" cy="276999"/>
            </a:xfrm>
            <a:prstGeom prst="rect">
              <a:avLst/>
            </a:prstGeom>
            <a:noFill/>
          </p:spPr>
          <p:txBody>
            <a:bodyPr wrap="square" rtlCol="0">
              <a:spAutoFit/>
            </a:bodyPr>
            <a:lstStyle/>
            <a:p>
              <a:r>
                <a:rPr lang="ru-RU" sz="1800" b="1" dirty="0"/>
                <a:t>Я делаю</a:t>
              </a:r>
              <a:endParaRPr lang="de-DE" sz="1800" b="1" dirty="0"/>
            </a:p>
          </p:txBody>
        </p:sp>
        <p:cxnSp>
          <p:nvCxnSpPr>
            <p:cNvPr id="15" name="Прямая со стрелкой 14"/>
            <p:cNvCxnSpPr>
              <a:stCxn id="5" idx="2"/>
              <a:endCxn id="9" idx="0"/>
            </p:cNvCxnSpPr>
            <p:nvPr/>
          </p:nvCxnSpPr>
          <p:spPr>
            <a:xfrm>
              <a:off x="4463988" y="1552605"/>
              <a:ext cx="72008" cy="317938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6" idx="2"/>
              <a:endCxn id="10" idx="0"/>
            </p:cNvCxnSpPr>
            <p:nvPr/>
          </p:nvCxnSpPr>
          <p:spPr>
            <a:xfrm flipH="1">
              <a:off x="3189026" y="2066737"/>
              <a:ext cx="2591876" cy="223131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12" idx="2"/>
              <a:endCxn id="8" idx="0"/>
            </p:cNvCxnSpPr>
            <p:nvPr/>
          </p:nvCxnSpPr>
          <p:spPr>
            <a:xfrm>
              <a:off x="3161010" y="2034562"/>
              <a:ext cx="2655626" cy="22941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11" idx="2"/>
              <a:endCxn id="7" idx="2"/>
            </p:cNvCxnSpPr>
            <p:nvPr/>
          </p:nvCxnSpPr>
          <p:spPr>
            <a:xfrm>
              <a:off x="2734926" y="3255827"/>
              <a:ext cx="3539424" cy="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Овал 21"/>
            <p:cNvSpPr/>
            <p:nvPr/>
          </p:nvSpPr>
          <p:spPr>
            <a:xfrm>
              <a:off x="4283968" y="2931790"/>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dirty="0"/>
                <a:t>Я</a:t>
              </a:r>
              <a:endParaRPr lang="de-DE" sz="1800" b="1" dirty="0"/>
            </a:p>
          </p:txBody>
        </p:sp>
      </p:grpSp>
      <p:sp>
        <p:nvSpPr>
          <p:cNvPr id="24" name="TextBox 23"/>
          <p:cNvSpPr txBox="1"/>
          <p:nvPr/>
        </p:nvSpPr>
        <p:spPr>
          <a:xfrm>
            <a:off x="6648449" y="914466"/>
            <a:ext cx="5476875" cy="5786195"/>
          </a:xfrm>
          <a:prstGeom prst="rect">
            <a:avLst/>
          </a:prstGeom>
          <a:noFill/>
        </p:spPr>
        <p:txBody>
          <a:bodyPr wrap="square" lIns="121917" tIns="60958" rIns="121917" bIns="60958" rtlCol="0">
            <a:spAutoFit/>
          </a:bodyPr>
          <a:lstStyle/>
          <a:p>
            <a:pPr marL="380990" indent="-380990">
              <a:buFont typeface="Wingdings" panose="05000000000000000000" pitchFamily="2" charset="2"/>
              <a:buChar char="ü"/>
            </a:pPr>
            <a:r>
              <a:rPr lang="ru-RU" sz="1600" dirty="0"/>
              <a:t>Человек видит и слышит только то, что знает (осмыслил и присвоил). А знает только то, что может увидеть и услышать САМ (из даваемого окружением).</a:t>
            </a:r>
            <a:r>
              <a:rPr lang="de-DE" sz="1600" dirty="0"/>
              <a:t> </a:t>
            </a:r>
            <a:r>
              <a:rPr lang="ru-RU" sz="1600" dirty="0">
                <a:solidFill>
                  <a:srgbClr val="FF0000"/>
                </a:solidFill>
              </a:rPr>
              <a:t>Иллюзия избирательного восприятия.</a:t>
            </a:r>
            <a:endParaRPr lang="ru-RU" sz="1600" dirty="0"/>
          </a:p>
          <a:p>
            <a:pPr marL="380990" indent="-380990">
              <a:buFont typeface="Wingdings" panose="05000000000000000000" pitchFamily="2" charset="2"/>
              <a:buChar char="ü"/>
            </a:pPr>
            <a:r>
              <a:rPr lang="ru-RU" sz="1600" dirty="0"/>
              <a:t>Человек умеет то, что он чувствует (</a:t>
            </a:r>
            <a:r>
              <a:rPr lang="ru-RU" sz="1600" dirty="0" err="1"/>
              <a:t>тактильность</a:t>
            </a:r>
            <a:r>
              <a:rPr lang="ru-RU" sz="1600" dirty="0"/>
              <a:t> и эмоциональность). И чувствует, что умеет (внутренняя потребность самореализации). </a:t>
            </a:r>
            <a:r>
              <a:rPr lang="ru-RU" sz="1600" dirty="0">
                <a:solidFill>
                  <a:srgbClr val="FF0000"/>
                </a:solidFill>
              </a:rPr>
              <a:t>Иллюзия самозванца (</a:t>
            </a:r>
            <a:r>
              <a:rPr lang="ru-RU" sz="1600" dirty="0" err="1">
                <a:solidFill>
                  <a:srgbClr val="FF0000"/>
                </a:solidFill>
              </a:rPr>
              <a:t>Данинга-Крюгер</a:t>
            </a:r>
            <a:r>
              <a:rPr lang="ru-RU" sz="1600" dirty="0">
                <a:solidFill>
                  <a:srgbClr val="FF0000"/>
                </a:solidFill>
              </a:rPr>
              <a:t>)</a:t>
            </a:r>
            <a:endParaRPr lang="ru-RU" sz="1600" dirty="0"/>
          </a:p>
          <a:p>
            <a:pPr marL="380990" indent="-380990">
              <a:buFont typeface="Wingdings" panose="05000000000000000000" pitchFamily="2" charset="2"/>
              <a:buChar char="ü"/>
            </a:pPr>
            <a:r>
              <a:rPr lang="ru-RU" sz="1600" dirty="0"/>
              <a:t>Человек может то, что понимает (выполнить непонятный приказ извне человек не может, поэтому не может реализовать чужой план, составленный без его участия, достичь чужих целей; это </a:t>
            </a:r>
            <a:r>
              <a:rPr lang="ru-RU" sz="1600" dirty="0" err="1"/>
              <a:t>имитаты</a:t>
            </a:r>
            <a:r>
              <a:rPr lang="ru-RU" sz="1600" dirty="0"/>
              <a:t>!). И понимает, что может (внешние ограничители и внутренние барьеры). </a:t>
            </a:r>
            <a:r>
              <a:rPr lang="ru-RU" sz="1600" dirty="0">
                <a:solidFill>
                  <a:srgbClr val="FF0000"/>
                </a:solidFill>
              </a:rPr>
              <a:t>Эффект объединения вокруг флага (вместо понимания – эмоции, не индивидуально осознанно – а бессознательное толпы); я чувствую – я могу – </a:t>
            </a:r>
            <a:r>
              <a:rPr lang="ru-RU" sz="1600" dirty="0" err="1">
                <a:solidFill>
                  <a:srgbClr val="FF0000"/>
                </a:solidFill>
              </a:rPr>
              <a:t>имитат</a:t>
            </a:r>
            <a:r>
              <a:rPr lang="ru-RU" sz="1600" dirty="0">
                <a:solidFill>
                  <a:srgbClr val="FF0000"/>
                </a:solidFill>
              </a:rPr>
              <a:t>!</a:t>
            </a:r>
            <a:endParaRPr lang="ru-RU" sz="1600" dirty="0"/>
          </a:p>
          <a:p>
            <a:pPr marL="380990" indent="-380990">
              <a:buFont typeface="Wingdings" panose="05000000000000000000" pitchFamily="2" charset="2"/>
              <a:buChar char="ü"/>
            </a:pPr>
            <a:r>
              <a:rPr lang="ru-RU" sz="1600" dirty="0"/>
              <a:t>Человек делает то, что хочет (в чем видит себя). И хочет то, что сам делает (</a:t>
            </a:r>
            <a:r>
              <a:rPr lang="ru-RU" sz="1600" dirty="0">
                <a:solidFill>
                  <a:srgbClr val="FF0000"/>
                </a:solidFill>
              </a:rPr>
              <a:t>эффект </a:t>
            </a:r>
            <a:r>
              <a:rPr lang="de-DE" sz="1600" dirty="0">
                <a:solidFill>
                  <a:srgbClr val="FF0000"/>
                </a:solidFill>
              </a:rPr>
              <a:t>IKEA</a:t>
            </a:r>
            <a:r>
              <a:rPr lang="ru-RU" sz="1600" dirty="0">
                <a:solidFill>
                  <a:srgbClr val="FF0000"/>
                </a:solidFill>
              </a:rPr>
              <a:t> </a:t>
            </a:r>
            <a:r>
              <a:rPr lang="ru-RU" sz="1600" dirty="0"/>
              <a:t>– чем больше я инвестирую в объект, тем больше его люблю/отождествление себя). </a:t>
            </a:r>
          </a:p>
        </p:txBody>
      </p:sp>
      <p:cxnSp>
        <p:nvCxnSpPr>
          <p:cNvPr id="13" name="Прямая соединительная линия 12"/>
          <p:cNvCxnSpPr>
            <a:endCxn id="22" idx="0"/>
          </p:cNvCxnSpPr>
          <p:nvPr/>
        </p:nvCxnSpPr>
        <p:spPr>
          <a:xfrm>
            <a:off x="3599723" y="2180861"/>
            <a:ext cx="48005" cy="1536171"/>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Прямая соединительная линия 24"/>
          <p:cNvCxnSpPr>
            <a:endCxn id="22" idx="1"/>
          </p:cNvCxnSpPr>
          <p:nvPr/>
        </p:nvCxnSpPr>
        <p:spPr>
          <a:xfrm>
            <a:off x="2063553" y="2756926"/>
            <a:ext cx="1346561" cy="1058529"/>
          </a:xfrm>
          <a:prstGeom prst="line">
            <a:avLst/>
          </a:prstGeom>
        </p:spPr>
        <p:style>
          <a:lnRef idx="3">
            <a:schemeClr val="accent2"/>
          </a:lnRef>
          <a:fillRef idx="0">
            <a:schemeClr val="accent2"/>
          </a:fillRef>
          <a:effectRef idx="2">
            <a:schemeClr val="accent2"/>
          </a:effectRef>
          <a:fontRef idx="minor">
            <a:schemeClr val="tx1"/>
          </a:fontRef>
        </p:style>
      </p:cxnSp>
      <p:sp>
        <p:nvSpPr>
          <p:cNvPr id="35" name="Скругленный прямоугольник 34"/>
          <p:cNvSpPr/>
          <p:nvPr/>
        </p:nvSpPr>
        <p:spPr>
          <a:xfrm>
            <a:off x="815412" y="962091"/>
            <a:ext cx="3069931" cy="480053"/>
          </a:xfrm>
          <a:prstGeom prst="roundRect">
            <a:avLst/>
          </a:prstGeom>
        </p:spPr>
        <p:style>
          <a:lnRef idx="1">
            <a:schemeClr val="accent2"/>
          </a:lnRef>
          <a:fillRef idx="2">
            <a:schemeClr val="accent2"/>
          </a:fillRef>
          <a:effectRef idx="1">
            <a:schemeClr val="accent2"/>
          </a:effectRef>
          <a:fontRef idx="minor">
            <a:schemeClr val="dk1"/>
          </a:fontRef>
        </p:style>
        <p:txBody>
          <a:bodyPr lIns="121917" tIns="60958" rIns="121917" bIns="60958" rtlCol="0" anchor="ctr"/>
          <a:lstStyle/>
          <a:p>
            <a:pPr algn="ctr"/>
            <a:r>
              <a:rPr lang="ru-RU" sz="1500" dirty="0"/>
              <a:t>Увидел забор – нарисовал, увидел дерево - влез</a:t>
            </a:r>
            <a:endParaRPr lang="de-DE" sz="1500" dirty="0"/>
          </a:p>
        </p:txBody>
      </p:sp>
      <p:cxnSp>
        <p:nvCxnSpPr>
          <p:cNvPr id="37" name="Прямая соединительная линия 36"/>
          <p:cNvCxnSpPr/>
          <p:nvPr/>
        </p:nvCxnSpPr>
        <p:spPr>
          <a:xfrm>
            <a:off x="3695733" y="2180861"/>
            <a:ext cx="0" cy="1536171"/>
          </a:xfrm>
          <a:prstGeom prst="line">
            <a:avLst/>
          </a:prstGeom>
        </p:spPr>
        <p:style>
          <a:lnRef idx="3">
            <a:schemeClr val="accent5"/>
          </a:lnRef>
          <a:fillRef idx="0">
            <a:schemeClr val="accent5"/>
          </a:fillRef>
          <a:effectRef idx="2">
            <a:schemeClr val="accent5"/>
          </a:effectRef>
          <a:fontRef idx="minor">
            <a:schemeClr val="tx1"/>
          </a:fontRef>
        </p:style>
      </p:cxnSp>
      <p:cxnSp>
        <p:nvCxnSpPr>
          <p:cNvPr id="39" name="Прямая соединительная линия 38"/>
          <p:cNvCxnSpPr/>
          <p:nvPr/>
        </p:nvCxnSpPr>
        <p:spPr>
          <a:xfrm>
            <a:off x="1583499" y="4197085"/>
            <a:ext cx="1728192" cy="0"/>
          </a:xfrm>
          <a:prstGeom prst="line">
            <a:avLst/>
          </a:prstGeom>
        </p:spPr>
        <p:style>
          <a:lnRef idx="3">
            <a:schemeClr val="accent5"/>
          </a:lnRef>
          <a:fillRef idx="0">
            <a:schemeClr val="accent5"/>
          </a:fillRef>
          <a:effectRef idx="2">
            <a:schemeClr val="accent5"/>
          </a:effectRef>
          <a:fontRef idx="minor">
            <a:schemeClr val="tx1"/>
          </a:fontRef>
        </p:style>
      </p:cxnSp>
      <p:sp>
        <p:nvSpPr>
          <p:cNvPr id="45" name="Скругленный прямоугольник 44"/>
          <p:cNvSpPr/>
          <p:nvPr/>
        </p:nvSpPr>
        <p:spPr>
          <a:xfrm rot="17343306">
            <a:off x="-297219" y="2327880"/>
            <a:ext cx="2014772" cy="864096"/>
          </a:xfrm>
          <a:prstGeom prst="roundRect">
            <a:avLst/>
          </a:prstGeom>
        </p:spPr>
        <p:style>
          <a:lnRef idx="1">
            <a:schemeClr val="accent5"/>
          </a:lnRef>
          <a:fillRef idx="2">
            <a:schemeClr val="accent5"/>
          </a:fillRef>
          <a:effectRef idx="1">
            <a:schemeClr val="accent5"/>
          </a:effectRef>
          <a:fontRef idx="minor">
            <a:schemeClr val="dk1"/>
          </a:fontRef>
        </p:style>
        <p:txBody>
          <a:bodyPr lIns="121917" tIns="60958" rIns="121917" bIns="60958" rtlCol="0" anchor="ctr"/>
          <a:lstStyle/>
          <a:p>
            <a:pPr algn="ctr"/>
            <a:r>
              <a:rPr lang="ru-RU" sz="1200" dirty="0"/>
              <a:t>увидел продукт – могу так же (плагиат</a:t>
            </a:r>
            <a:r>
              <a:rPr lang="de-DE" sz="1200" dirty="0"/>
              <a:t>+</a:t>
            </a:r>
            <a:r>
              <a:rPr lang="ru-RU" sz="1200" dirty="0"/>
              <a:t>, не видит реального преимущества чужого продукта)</a:t>
            </a:r>
            <a:endParaRPr lang="de-DE" sz="1200" dirty="0"/>
          </a:p>
        </p:txBody>
      </p:sp>
      <p:cxnSp>
        <p:nvCxnSpPr>
          <p:cNvPr id="46" name="Прямая соединительная линия 45"/>
          <p:cNvCxnSpPr>
            <a:endCxn id="22" idx="5"/>
          </p:cNvCxnSpPr>
          <p:nvPr/>
        </p:nvCxnSpPr>
        <p:spPr>
          <a:xfrm flipH="1" flipV="1">
            <a:off x="3885344" y="4290685"/>
            <a:ext cx="1346561" cy="1154540"/>
          </a:xfrm>
          <a:prstGeom prst="line">
            <a:avLst/>
          </a:prstGeom>
        </p:spPr>
        <p:style>
          <a:lnRef idx="3">
            <a:schemeClr val="accent3"/>
          </a:lnRef>
          <a:fillRef idx="0">
            <a:schemeClr val="accent3"/>
          </a:fillRef>
          <a:effectRef idx="2">
            <a:schemeClr val="accent3"/>
          </a:effectRef>
          <a:fontRef idx="minor">
            <a:schemeClr val="tx1"/>
          </a:fontRef>
        </p:style>
      </p:cxnSp>
      <p:cxnSp>
        <p:nvCxnSpPr>
          <p:cNvPr id="49" name="Прямая соединительная линия 48"/>
          <p:cNvCxnSpPr>
            <a:endCxn id="22" idx="3"/>
          </p:cNvCxnSpPr>
          <p:nvPr/>
        </p:nvCxnSpPr>
        <p:spPr>
          <a:xfrm flipV="1">
            <a:off x="1583499" y="4290685"/>
            <a:ext cx="1826615" cy="2412"/>
          </a:xfrm>
          <a:prstGeom prst="line">
            <a:avLst/>
          </a:prstGeom>
        </p:spPr>
        <p:style>
          <a:lnRef idx="3">
            <a:schemeClr val="accent3"/>
          </a:lnRef>
          <a:fillRef idx="0">
            <a:schemeClr val="accent3"/>
          </a:fillRef>
          <a:effectRef idx="2">
            <a:schemeClr val="accent3"/>
          </a:effectRef>
          <a:fontRef idx="minor">
            <a:schemeClr val="tx1"/>
          </a:fontRef>
        </p:style>
      </p:cxnSp>
      <p:sp>
        <p:nvSpPr>
          <p:cNvPr id="52" name="Скругленный прямоугольник 51"/>
          <p:cNvSpPr/>
          <p:nvPr/>
        </p:nvSpPr>
        <p:spPr>
          <a:xfrm>
            <a:off x="393436" y="6425077"/>
            <a:ext cx="5836510" cy="432923"/>
          </a:xfrm>
          <a:prstGeom prst="roundRect">
            <a:avLst/>
          </a:prstGeom>
        </p:spPr>
        <p:style>
          <a:lnRef idx="1">
            <a:schemeClr val="accent3"/>
          </a:lnRef>
          <a:fillRef idx="2">
            <a:schemeClr val="accent3"/>
          </a:fillRef>
          <a:effectRef idx="1">
            <a:schemeClr val="accent3"/>
          </a:effectRef>
          <a:fontRef idx="minor">
            <a:schemeClr val="dk1"/>
          </a:fontRef>
        </p:style>
        <p:txBody>
          <a:bodyPr lIns="121917" tIns="60958" rIns="121917" bIns="60958" rtlCol="0" anchor="ctr"/>
          <a:lstStyle/>
          <a:p>
            <a:pPr algn="ctr"/>
            <a:r>
              <a:rPr lang="ru-RU" sz="1300" dirty="0"/>
              <a:t>Старуха из «Сказки о рыбаке и рыбке» в пер. Пушкина; Раскольников из «Преступления и наказания» Достоевского</a:t>
            </a:r>
            <a:endParaRPr lang="de-DE" sz="1300" dirty="0"/>
          </a:p>
        </p:txBody>
      </p:sp>
      <p:cxnSp>
        <p:nvCxnSpPr>
          <p:cNvPr id="60" name="Прямая со стрелкой 59"/>
          <p:cNvCxnSpPr/>
          <p:nvPr/>
        </p:nvCxnSpPr>
        <p:spPr>
          <a:xfrm>
            <a:off x="2543605" y="4389107"/>
            <a:ext cx="1824203" cy="384043"/>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61" name="Прямая со стрелкой 60"/>
          <p:cNvCxnSpPr/>
          <p:nvPr/>
        </p:nvCxnSpPr>
        <p:spPr>
          <a:xfrm flipV="1">
            <a:off x="2255573" y="3044958"/>
            <a:ext cx="1440160" cy="1056117"/>
          </a:xfrm>
          <a:prstGeom prst="straightConnector1">
            <a:avLst/>
          </a:prstGeom>
          <a:ln>
            <a:headEnd type="arrow"/>
            <a:tailEnd type="arrow"/>
          </a:ln>
        </p:spPr>
        <p:style>
          <a:lnRef idx="2">
            <a:schemeClr val="accent5"/>
          </a:lnRef>
          <a:fillRef idx="0">
            <a:schemeClr val="accent5"/>
          </a:fillRef>
          <a:effectRef idx="1">
            <a:schemeClr val="accent5"/>
          </a:effectRef>
          <a:fontRef idx="minor">
            <a:schemeClr val="tx1"/>
          </a:fontRef>
        </p:style>
      </p:cxnSp>
      <p:cxnSp>
        <p:nvCxnSpPr>
          <p:cNvPr id="65" name="Прямая со стрелкой 64"/>
          <p:cNvCxnSpPr/>
          <p:nvPr/>
        </p:nvCxnSpPr>
        <p:spPr>
          <a:xfrm flipV="1">
            <a:off x="2639616" y="2564904"/>
            <a:ext cx="960107" cy="672075"/>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96581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F6CCE16-B8BE-C0CD-C208-61582B7E1A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00062"/>
            <a:ext cx="12192000" cy="5857875"/>
          </a:xfrm>
          <a:prstGeom prst="rect">
            <a:avLst/>
          </a:prstGeom>
        </p:spPr>
      </p:pic>
      <p:sp>
        <p:nvSpPr>
          <p:cNvPr id="2" name="Titel 1">
            <a:extLst>
              <a:ext uri="{FF2B5EF4-FFF2-40B4-BE49-F238E27FC236}">
                <a16:creationId xmlns:a16="http://schemas.microsoft.com/office/drawing/2014/main" id="{5259EED8-D98D-8B67-FC24-D86870179D8A}"/>
              </a:ext>
            </a:extLst>
          </p:cNvPr>
          <p:cNvSpPr>
            <a:spLocks noGrp="1"/>
          </p:cNvSpPr>
          <p:nvPr>
            <p:ph type="title"/>
          </p:nvPr>
        </p:nvSpPr>
        <p:spPr>
          <a:xfrm>
            <a:off x="363893" y="667754"/>
            <a:ext cx="10515600" cy="614589"/>
          </a:xfrm>
        </p:spPr>
        <p:txBody>
          <a:bodyPr>
            <a:normAutofit fontScale="90000"/>
          </a:bodyPr>
          <a:lstStyle/>
          <a:p>
            <a:r>
              <a:rPr lang="ru-RU" b="1" dirty="0">
                <a:solidFill>
                  <a:schemeClr val="accent4">
                    <a:lumMod val="40000"/>
                    <a:lumOff val="60000"/>
                  </a:schemeClr>
                </a:solidFill>
              </a:rPr>
              <a:t>Этот вебинар поможет вам лучше понять:</a:t>
            </a:r>
            <a:endParaRPr lang="de-DE" b="1" dirty="0">
              <a:solidFill>
                <a:schemeClr val="accent4">
                  <a:lumMod val="40000"/>
                  <a:lumOff val="60000"/>
                </a:schemeClr>
              </a:solidFill>
            </a:endParaRPr>
          </a:p>
        </p:txBody>
      </p:sp>
      <p:sp>
        <p:nvSpPr>
          <p:cNvPr id="3" name="Inhaltsplatzhalter 2">
            <a:extLst>
              <a:ext uri="{FF2B5EF4-FFF2-40B4-BE49-F238E27FC236}">
                <a16:creationId xmlns:a16="http://schemas.microsoft.com/office/drawing/2014/main" id="{2781AE82-B9E2-B57D-0810-8409BAC2E397}"/>
              </a:ext>
            </a:extLst>
          </p:cNvPr>
          <p:cNvSpPr>
            <a:spLocks noGrp="1"/>
          </p:cNvSpPr>
          <p:nvPr>
            <p:ph idx="1"/>
          </p:nvPr>
        </p:nvSpPr>
        <p:spPr>
          <a:xfrm>
            <a:off x="363893" y="1643678"/>
            <a:ext cx="11271379" cy="4239273"/>
          </a:xfrm>
        </p:spPr>
        <p:txBody>
          <a:bodyPr>
            <a:normAutofit/>
          </a:bodyPr>
          <a:lstStyle/>
          <a:p>
            <a:r>
              <a:rPr lang="ru-RU" sz="2400" spc="84" dirty="0">
                <a:solidFill>
                  <a:srgbClr val="F5FFE5"/>
                </a:solidFill>
                <a:latin typeface="Lato"/>
              </a:rPr>
              <a:t>как работает ИИ, собирая ваш заказ (а значит, как ему этот заказ лучше объяснять в промтах)</a:t>
            </a:r>
          </a:p>
          <a:p>
            <a:r>
              <a:rPr lang="ru-RU" sz="2400" spc="84" dirty="0">
                <a:solidFill>
                  <a:srgbClr val="F5FFE5"/>
                </a:solidFill>
                <a:latin typeface="Lato"/>
              </a:rPr>
              <a:t>чего не умеет ИИ и почему он не может созидать сам, без участия человека (а значит, какие компетенции нужны человеку в век ИИ, чтобы не потерять, а найти рабочие места)</a:t>
            </a:r>
          </a:p>
          <a:p>
            <a:r>
              <a:rPr lang="ru-RU" sz="2400" spc="84" dirty="0">
                <a:solidFill>
                  <a:srgbClr val="F5FFE5"/>
                </a:solidFill>
                <a:latin typeface="Lato"/>
              </a:rPr>
              <a:t>как придумывать образы – какие знания, умения и навыки в невиртуальном мире для этого нужны (а значит, чему пойти поучиться и на что обращать внимание в чужих промтах)</a:t>
            </a:r>
          </a:p>
          <a:p>
            <a:r>
              <a:rPr lang="ru-RU" sz="2400" spc="84" dirty="0">
                <a:solidFill>
                  <a:srgbClr val="F5FFE5"/>
                </a:solidFill>
                <a:latin typeface="Lato"/>
              </a:rPr>
              <a:t>почему можно не быть экспертом в создании промтов и получать полезные результаты (не просто картинки, а прокачку множества компетенций, важных для жизни и работы в 21 веке).</a:t>
            </a:r>
          </a:p>
          <a:p>
            <a:pPr marL="0" indent="0">
              <a:buNone/>
            </a:pPr>
            <a:endParaRPr lang="ru-RU" sz="2400" spc="84" dirty="0">
              <a:solidFill>
                <a:srgbClr val="F5FFE5"/>
              </a:solidFill>
              <a:latin typeface="Lato"/>
            </a:endParaRPr>
          </a:p>
          <a:p>
            <a:endParaRPr lang="de-DE" sz="2400" spc="84" dirty="0">
              <a:solidFill>
                <a:srgbClr val="F5FFE5"/>
              </a:solidFill>
              <a:latin typeface="Lato"/>
            </a:endParaRPr>
          </a:p>
        </p:txBody>
      </p:sp>
      <p:sp>
        <p:nvSpPr>
          <p:cNvPr id="5" name="Rechteck: abgerundete Ecken 4">
            <a:extLst>
              <a:ext uri="{FF2B5EF4-FFF2-40B4-BE49-F238E27FC236}">
                <a16:creationId xmlns:a16="http://schemas.microsoft.com/office/drawing/2014/main" id="{EB649587-6E5A-654F-3038-52CBB41D8D2E}"/>
              </a:ext>
            </a:extLst>
          </p:cNvPr>
          <p:cNvSpPr/>
          <p:nvPr/>
        </p:nvSpPr>
        <p:spPr>
          <a:xfrm>
            <a:off x="1155441" y="5813150"/>
            <a:ext cx="9881118" cy="9061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ИИ – бесконечный ресурс и инструмент для осознанного пользователя</a:t>
            </a:r>
          </a:p>
          <a:p>
            <a:pPr algn="ctr"/>
            <a:r>
              <a:rPr lang="de-DE" sz="2400"/>
              <a:t>https://habr.com/ru/articles/732206/</a:t>
            </a:r>
            <a:endParaRPr lang="de-DE" sz="2400" dirty="0"/>
          </a:p>
        </p:txBody>
      </p:sp>
    </p:spTree>
    <p:extLst>
      <p:ext uri="{BB962C8B-B14F-4D97-AF65-F5344CB8AC3E}">
        <p14:creationId xmlns:p14="http://schemas.microsoft.com/office/powerpoint/2010/main" val="3801847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A7D8E1A-E6D1-669F-182F-39D0F77CE0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00062"/>
            <a:ext cx="12192000" cy="5857875"/>
          </a:xfrm>
          <a:prstGeom prst="rect">
            <a:avLst/>
          </a:prstGeom>
        </p:spPr>
      </p:pic>
      <p:sp>
        <p:nvSpPr>
          <p:cNvPr id="2" name="Titel 1">
            <a:extLst>
              <a:ext uri="{FF2B5EF4-FFF2-40B4-BE49-F238E27FC236}">
                <a16:creationId xmlns:a16="http://schemas.microsoft.com/office/drawing/2014/main" id="{24F4E18B-6DDC-F480-C248-6122C19A396D}"/>
              </a:ext>
            </a:extLst>
          </p:cNvPr>
          <p:cNvSpPr>
            <a:spLocks noGrp="1"/>
          </p:cNvSpPr>
          <p:nvPr>
            <p:ph type="title"/>
          </p:nvPr>
        </p:nvSpPr>
        <p:spPr>
          <a:xfrm>
            <a:off x="838200" y="500062"/>
            <a:ext cx="10515600" cy="671823"/>
          </a:xfrm>
        </p:spPr>
        <p:txBody>
          <a:bodyPr>
            <a:normAutofit fontScale="90000"/>
          </a:bodyPr>
          <a:lstStyle/>
          <a:p>
            <a:r>
              <a:rPr lang="ru-RU" b="1" dirty="0">
                <a:solidFill>
                  <a:schemeClr val="accent4">
                    <a:lumMod val="40000"/>
                    <a:lumOff val="60000"/>
                  </a:schemeClr>
                </a:solidFill>
              </a:rPr>
              <a:t>Как писать тексты?</a:t>
            </a:r>
            <a:endParaRPr lang="de-DE" b="1" dirty="0">
              <a:solidFill>
                <a:schemeClr val="accent4">
                  <a:lumMod val="40000"/>
                  <a:lumOff val="60000"/>
                </a:schemeClr>
              </a:solidFill>
            </a:endParaRPr>
          </a:p>
        </p:txBody>
      </p:sp>
      <p:sp>
        <p:nvSpPr>
          <p:cNvPr id="3" name="Inhaltsplatzhalter 2">
            <a:extLst>
              <a:ext uri="{FF2B5EF4-FFF2-40B4-BE49-F238E27FC236}">
                <a16:creationId xmlns:a16="http://schemas.microsoft.com/office/drawing/2014/main" id="{FF81F8CA-0ECB-304B-6801-DEABF20C98D9}"/>
              </a:ext>
            </a:extLst>
          </p:cNvPr>
          <p:cNvSpPr>
            <a:spLocks noGrp="1"/>
          </p:cNvSpPr>
          <p:nvPr>
            <p:ph idx="1"/>
          </p:nvPr>
        </p:nvSpPr>
        <p:spPr>
          <a:xfrm>
            <a:off x="622169" y="1253330"/>
            <a:ext cx="10731631" cy="4798677"/>
          </a:xfrm>
        </p:spPr>
        <p:txBody>
          <a:bodyPr>
            <a:normAutofit/>
          </a:bodyPr>
          <a:lstStyle/>
          <a:p>
            <a:pPr marL="514350" indent="-514350">
              <a:buAutoNum type="arabicPeriod"/>
            </a:pPr>
            <a:r>
              <a:rPr lang="ru-RU" sz="2400" spc="84" dirty="0">
                <a:solidFill>
                  <a:srgbClr val="F5FFE5"/>
                </a:solidFill>
                <a:latin typeface="Lato"/>
              </a:rPr>
              <a:t>Запрос на варианты тем текста по проблеме, актуальной для конкретной ЦА (возможен запрос и на саму проблему как 0 шаг).</a:t>
            </a:r>
          </a:p>
          <a:p>
            <a:pPr marL="514350" indent="-514350">
              <a:buAutoNum type="arabicPeriod"/>
            </a:pPr>
            <a:r>
              <a:rPr lang="ru-RU" sz="2400" spc="84" dirty="0">
                <a:solidFill>
                  <a:srgbClr val="F5FFE5"/>
                </a:solidFill>
                <a:latin typeface="Lato"/>
              </a:rPr>
              <a:t>Выбор одной темы и запрос на ее проработку в форме вариантов короткого сюжета (НЕ развернутой истории).</a:t>
            </a:r>
          </a:p>
          <a:p>
            <a:pPr marL="514350" indent="-514350">
              <a:buAutoNum type="arabicPeriod"/>
            </a:pPr>
            <a:r>
              <a:rPr lang="ru-RU" sz="2400" spc="84" dirty="0">
                <a:solidFill>
                  <a:srgbClr val="F5FFE5"/>
                </a:solidFill>
                <a:latin typeface="Lato"/>
              </a:rPr>
              <a:t>Выбор одного варианта сюжета и запрос на его реализацию в форме развернутой истории (с указанием жанра, эпохи действия. Пола героев и пр., что актуально)</a:t>
            </a:r>
          </a:p>
          <a:p>
            <a:pPr marL="0" indent="0">
              <a:buNone/>
            </a:pPr>
            <a:r>
              <a:rPr lang="ru-RU" sz="2400" spc="84" dirty="0">
                <a:solidFill>
                  <a:srgbClr val="F5FFE5"/>
                </a:solidFill>
                <a:latin typeface="Lato"/>
              </a:rPr>
              <a:t>Копирайтинг результата должен проводить специалист по педагогике и литературе (профессиональный филолог), так как ИИ не всегда внимателен к деталям (выбор слов).</a:t>
            </a:r>
          </a:p>
          <a:p>
            <a:pPr marL="514350" indent="-514350">
              <a:buAutoNum type="arabicPeriod"/>
            </a:pPr>
            <a:endParaRPr lang="de-DE" sz="3200" dirty="0">
              <a:solidFill>
                <a:schemeClr val="bg1"/>
              </a:solidFill>
            </a:endParaRPr>
          </a:p>
        </p:txBody>
      </p:sp>
      <p:sp>
        <p:nvSpPr>
          <p:cNvPr id="6" name="Rechteck: abgerundete Ecken 5">
            <a:extLst>
              <a:ext uri="{FF2B5EF4-FFF2-40B4-BE49-F238E27FC236}">
                <a16:creationId xmlns:a16="http://schemas.microsoft.com/office/drawing/2014/main" id="{7FA401BC-E7CB-86EB-02F7-B6CC9E6E86B6}"/>
              </a:ext>
            </a:extLst>
          </p:cNvPr>
          <p:cNvSpPr/>
          <p:nvPr/>
        </p:nvSpPr>
        <p:spPr>
          <a:xfrm>
            <a:off x="838200" y="5738328"/>
            <a:ext cx="10825065" cy="905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bg1"/>
                </a:solidFill>
              </a:rPr>
              <a:t>В чем разница запроса и вопросов различного типа (открытых, множественного выбора, проблемных и пр.)? Какие жанры существуют и какие у них особенности?</a:t>
            </a:r>
            <a:endParaRPr lang="de-DE" sz="2000" dirty="0">
              <a:solidFill>
                <a:schemeClr val="bg1"/>
              </a:solidFill>
            </a:endParaRPr>
          </a:p>
        </p:txBody>
      </p:sp>
    </p:spTree>
    <p:extLst>
      <p:ext uri="{BB962C8B-B14F-4D97-AF65-F5344CB8AC3E}">
        <p14:creationId xmlns:p14="http://schemas.microsoft.com/office/powerpoint/2010/main" val="2397530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00063"/>
            <a:ext cx="12192000" cy="5857875"/>
          </a:xfrm>
          <a:prstGeom prst="rect">
            <a:avLst/>
          </a:prstGeom>
        </p:spPr>
      </p:pic>
      <p:sp>
        <p:nvSpPr>
          <p:cNvPr id="4" name="TextBox 4">
            <a:extLst>
              <a:ext uri="{FF2B5EF4-FFF2-40B4-BE49-F238E27FC236}">
                <a16:creationId xmlns:a16="http://schemas.microsoft.com/office/drawing/2014/main" id="{7B2F7EA5-374E-8D19-3240-C4FC12FFC553}"/>
              </a:ext>
            </a:extLst>
          </p:cNvPr>
          <p:cNvSpPr txBox="1"/>
          <p:nvPr/>
        </p:nvSpPr>
        <p:spPr>
          <a:xfrm>
            <a:off x="444564" y="2080218"/>
            <a:ext cx="11601449" cy="3808735"/>
          </a:xfrm>
          <a:prstGeom prst="rect">
            <a:avLst/>
          </a:prstGeom>
        </p:spPr>
        <p:txBody>
          <a:bodyPr wrap="square" lIns="0" tIns="0" rIns="0" bIns="0" rtlCol="0" anchor="t">
            <a:spAutoFit/>
          </a:bodyPr>
          <a:lstStyle/>
          <a:p>
            <a:pPr marL="140173" lvl="1"/>
            <a:r>
              <a:rPr lang="ru-RU" sz="2250" spc="84" dirty="0">
                <a:solidFill>
                  <a:srgbClr val="F5FFE5"/>
                </a:solidFill>
                <a:latin typeface="Lato"/>
              </a:rPr>
              <a:t>Чтобы НАЗВАТЬ (дать однозначное имя как опознавательный знак), нужно:</a:t>
            </a:r>
          </a:p>
          <a:p>
            <a:pPr marL="483073" lvl="1" indent="-342900">
              <a:buFont typeface="Arial" panose="020B0604020202020204" pitchFamily="34" charset="0"/>
              <a:buChar char="•"/>
            </a:pPr>
            <a:r>
              <a:rPr lang="ru-RU" sz="2250" spc="84" dirty="0">
                <a:solidFill>
                  <a:srgbClr val="F5FFE5"/>
                </a:solidFill>
                <a:latin typeface="Lato"/>
              </a:rPr>
              <a:t>Понимать вариативность наименований (и причинно-следственные связи внутри них) (кот или кошка)</a:t>
            </a:r>
          </a:p>
          <a:p>
            <a:pPr marL="483073" lvl="1" indent="-342900">
              <a:buFont typeface="Arial" panose="020B0604020202020204" pitchFamily="34" charset="0"/>
              <a:buChar char="•"/>
            </a:pPr>
            <a:r>
              <a:rPr lang="ru-RU" sz="2250" spc="84" dirty="0">
                <a:solidFill>
                  <a:srgbClr val="F5FFE5"/>
                </a:solidFill>
                <a:latin typeface="Lato"/>
              </a:rPr>
              <a:t>Понимать вариативность последовательности (степень важности, объект и фон и пр.) (кот в библиотеке или библиотека и кот в ней, черный кот или кот черный)</a:t>
            </a:r>
          </a:p>
          <a:p>
            <a:pPr marL="483073" lvl="1" indent="-342900">
              <a:buFont typeface="Arial" panose="020B0604020202020204" pitchFamily="34" charset="0"/>
              <a:buChar char="•"/>
            </a:pPr>
            <a:r>
              <a:rPr lang="ru-RU" sz="2250" spc="84" dirty="0">
                <a:solidFill>
                  <a:srgbClr val="F5FFE5"/>
                </a:solidFill>
                <a:latin typeface="Lato"/>
              </a:rPr>
              <a:t>Понимать множественность смыслов внутри одного слова (шапочка магистра в различных культурах выглядит по-разному, культурогенезность)</a:t>
            </a:r>
          </a:p>
          <a:p>
            <a:pPr marL="483073" lvl="1" indent="-342900">
              <a:buFont typeface="Arial" panose="020B0604020202020204" pitchFamily="34" charset="0"/>
              <a:buChar char="•"/>
            </a:pPr>
            <a:r>
              <a:rPr lang="ru-RU" sz="2250" spc="84" dirty="0">
                <a:solidFill>
                  <a:srgbClr val="F5FFE5"/>
                </a:solidFill>
                <a:latin typeface="Lato"/>
              </a:rPr>
              <a:t>Понимать запрет на метафоричность (только прямые «прочтения», подтексты и интертексты закладываются вербально для ИИ) (например, цитата – через указание линка или стилей цитируемого)</a:t>
            </a:r>
          </a:p>
        </p:txBody>
      </p:sp>
      <p:sp>
        <p:nvSpPr>
          <p:cNvPr id="3" name="Textfeld 2">
            <a:extLst>
              <a:ext uri="{FF2B5EF4-FFF2-40B4-BE49-F238E27FC236}">
                <a16:creationId xmlns:a16="http://schemas.microsoft.com/office/drawing/2014/main" id="{42962C0D-A336-30C8-DE63-92E237F895E1}"/>
              </a:ext>
            </a:extLst>
          </p:cNvPr>
          <p:cNvSpPr txBox="1"/>
          <p:nvPr/>
        </p:nvSpPr>
        <p:spPr>
          <a:xfrm>
            <a:off x="523875" y="718751"/>
            <a:ext cx="11158052" cy="1015663"/>
          </a:xfrm>
          <a:prstGeom prst="rect">
            <a:avLst/>
          </a:prstGeom>
          <a:noFill/>
        </p:spPr>
        <p:txBody>
          <a:bodyPr wrap="square" rtlCol="0">
            <a:spAutoFit/>
          </a:bodyPr>
          <a:lstStyle/>
          <a:p>
            <a:r>
              <a:rPr lang="ru-RU" sz="3000" b="1" spc="282" dirty="0">
                <a:solidFill>
                  <a:srgbClr val="FFDC79"/>
                </a:solidFill>
                <a:latin typeface="League Spartan Italics"/>
              </a:rPr>
              <a:t>ЧТО ЗНАЧИТ «НАЗВАТЬ» (УПАКОВКА ОБРАЗА В СЛОВА НА ЯЗЫКЕ И В КУЛЬТУРЕ ЗАПРОСА)</a:t>
            </a:r>
            <a:endParaRPr lang="de-DE" sz="3000" b="1" spc="282" dirty="0">
              <a:solidFill>
                <a:srgbClr val="FFDC79"/>
              </a:solidFill>
              <a:latin typeface="League Spartan Italics"/>
            </a:endParaRPr>
          </a:p>
        </p:txBody>
      </p:sp>
      <p:sp>
        <p:nvSpPr>
          <p:cNvPr id="5" name="Rechteck: abgerundete Ecken 4">
            <a:extLst>
              <a:ext uri="{FF2B5EF4-FFF2-40B4-BE49-F238E27FC236}">
                <a16:creationId xmlns:a16="http://schemas.microsoft.com/office/drawing/2014/main" id="{91E7BBC0-0DB3-CAA8-E0D3-487256A3FDE0}"/>
              </a:ext>
            </a:extLst>
          </p:cNvPr>
          <p:cNvSpPr/>
          <p:nvPr/>
        </p:nvSpPr>
        <p:spPr>
          <a:xfrm>
            <a:off x="1306286" y="6102220"/>
            <a:ext cx="8724122" cy="6015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Где посмотреть промты, чтобы поучиться </a:t>
            </a:r>
            <a:r>
              <a:rPr lang="de-DE"/>
              <a:t>https://t.me/midginspiration</a:t>
            </a:r>
          </a:p>
        </p:txBody>
      </p:sp>
    </p:spTree>
    <p:extLst>
      <p:ext uri="{BB962C8B-B14F-4D97-AF65-F5344CB8AC3E}">
        <p14:creationId xmlns:p14="http://schemas.microsoft.com/office/powerpoint/2010/main" val="261586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00063"/>
            <a:ext cx="12192000" cy="5857875"/>
          </a:xfrm>
          <a:prstGeom prst="rect">
            <a:avLst/>
          </a:prstGeom>
        </p:spPr>
      </p:pic>
      <p:sp>
        <p:nvSpPr>
          <p:cNvPr id="11" name="Textfeld 10">
            <a:extLst>
              <a:ext uri="{FF2B5EF4-FFF2-40B4-BE49-F238E27FC236}">
                <a16:creationId xmlns:a16="http://schemas.microsoft.com/office/drawing/2014/main" id="{D2BB907E-4763-DAD5-0C08-6157A965D451}"/>
              </a:ext>
            </a:extLst>
          </p:cNvPr>
          <p:cNvSpPr txBox="1"/>
          <p:nvPr/>
        </p:nvSpPr>
        <p:spPr>
          <a:xfrm>
            <a:off x="523875" y="718751"/>
            <a:ext cx="8510372" cy="553998"/>
          </a:xfrm>
          <a:prstGeom prst="rect">
            <a:avLst/>
          </a:prstGeom>
          <a:noFill/>
        </p:spPr>
        <p:txBody>
          <a:bodyPr wrap="square" rtlCol="0">
            <a:spAutoFit/>
          </a:bodyPr>
          <a:lstStyle/>
          <a:p>
            <a:r>
              <a:rPr lang="ru-RU" sz="3000" b="1" spc="282" dirty="0">
                <a:solidFill>
                  <a:srgbClr val="FFDC79"/>
                </a:solidFill>
                <a:latin typeface="League Spartan Italics"/>
              </a:rPr>
              <a:t>ЧТО ПРОЯВЛЯЕТ И ФОРМИРУЕТ ИИ </a:t>
            </a:r>
            <a:r>
              <a:rPr lang="en-GB" sz="3000" b="1" spc="282" dirty="0">
                <a:solidFill>
                  <a:srgbClr val="FFDC79"/>
                </a:solidFill>
                <a:latin typeface="League Spartan Italics"/>
              </a:rPr>
              <a:t>MJ</a:t>
            </a:r>
            <a:r>
              <a:rPr lang="ru-RU" sz="3000" b="1" spc="282" dirty="0">
                <a:solidFill>
                  <a:srgbClr val="FFDC79"/>
                </a:solidFill>
                <a:latin typeface="League Spartan Italics"/>
              </a:rPr>
              <a:t>?</a:t>
            </a:r>
            <a:endParaRPr lang="de-DE" sz="3000" b="1" spc="282" dirty="0">
              <a:solidFill>
                <a:srgbClr val="FFDC79"/>
              </a:solidFill>
              <a:latin typeface="League Spartan Italics"/>
            </a:endParaRPr>
          </a:p>
        </p:txBody>
      </p:sp>
      <p:sp>
        <p:nvSpPr>
          <p:cNvPr id="13" name="TextBox 4">
            <a:extLst>
              <a:ext uri="{FF2B5EF4-FFF2-40B4-BE49-F238E27FC236}">
                <a16:creationId xmlns:a16="http://schemas.microsoft.com/office/drawing/2014/main" id="{3C214F63-9BCE-EDB5-933B-14441D034036}"/>
              </a:ext>
            </a:extLst>
          </p:cNvPr>
          <p:cNvSpPr txBox="1"/>
          <p:nvPr/>
        </p:nvSpPr>
        <p:spPr>
          <a:xfrm>
            <a:off x="381000" y="1431998"/>
            <a:ext cx="11572875" cy="4501232"/>
          </a:xfrm>
          <a:prstGeom prst="rect">
            <a:avLst/>
          </a:prstGeom>
        </p:spPr>
        <p:txBody>
          <a:bodyPr wrap="square" lIns="0" tIns="0" rIns="0" bIns="0" rtlCol="0" anchor="t">
            <a:spAutoFit/>
          </a:bodyPr>
          <a:lstStyle/>
          <a:p>
            <a:pPr marL="280347" lvl="1" indent="-140174">
              <a:buFont typeface="Arial"/>
              <a:buChar char="•"/>
            </a:pPr>
            <a:r>
              <a:rPr lang="ru-RU" sz="2250" spc="84" dirty="0">
                <a:solidFill>
                  <a:srgbClr val="F5FFE5"/>
                </a:solidFill>
                <a:latin typeface="Lato"/>
              </a:rPr>
              <a:t>Образное мышление как систему: для постановки задач </a:t>
            </a:r>
            <a:r>
              <a:rPr lang="en-GB" sz="2250" spc="84" dirty="0">
                <a:solidFill>
                  <a:srgbClr val="F5FFE5"/>
                </a:solidFill>
                <a:latin typeface="Lato"/>
              </a:rPr>
              <a:t>MJ</a:t>
            </a:r>
            <a:r>
              <a:rPr lang="ru-RU" sz="2250" spc="84" dirty="0">
                <a:solidFill>
                  <a:srgbClr val="F5FFE5"/>
                </a:solidFill>
                <a:latin typeface="Lato"/>
              </a:rPr>
              <a:t> необходимо увидеть образ в своем воображении и послойно описать его (от наиболее важного к менее значимому)</a:t>
            </a:r>
          </a:p>
          <a:p>
            <a:pPr marL="280347" lvl="1" indent="-140174">
              <a:buFont typeface="Arial"/>
              <a:buChar char="•"/>
            </a:pPr>
            <a:r>
              <a:rPr lang="ru-RU" sz="2250" spc="84" dirty="0">
                <a:solidFill>
                  <a:srgbClr val="F5FFE5"/>
                </a:solidFill>
                <a:latin typeface="Lato"/>
              </a:rPr>
              <a:t>Интерес и внимание к стилям и форматам изображений: от выбора стиля (живописи, авторского, анимации и пр.) и формата (освещение, глубина, контраст и пр.) зависит аутентичность результата</a:t>
            </a:r>
          </a:p>
          <a:p>
            <a:pPr marL="280347" lvl="1" indent="-140174">
              <a:buFont typeface="Arial"/>
              <a:buChar char="•"/>
            </a:pPr>
            <a:r>
              <a:rPr lang="ru-RU" sz="2250" spc="84" dirty="0">
                <a:solidFill>
                  <a:srgbClr val="F5FFE5"/>
                </a:solidFill>
                <a:latin typeface="Lato"/>
              </a:rPr>
              <a:t>Способность к вербализации образа: описать кратко и точно, по основным </a:t>
            </a:r>
            <a:r>
              <a:rPr lang="ru-RU" sz="2250" spc="84">
                <a:solidFill>
                  <a:srgbClr val="F5FFE5"/>
                </a:solidFill>
                <a:latin typeface="Lato"/>
              </a:rPr>
              <a:t>параметрам на языке и в культуре его носителей - свое </a:t>
            </a:r>
            <a:r>
              <a:rPr lang="ru-RU" sz="2250" spc="84" dirty="0">
                <a:solidFill>
                  <a:srgbClr val="F5FFE5"/>
                </a:solidFill>
                <a:latin typeface="Lato"/>
              </a:rPr>
              <a:t>представление</a:t>
            </a:r>
          </a:p>
          <a:p>
            <a:pPr marL="280347" lvl="1" indent="-140174">
              <a:buFont typeface="Arial"/>
              <a:buChar char="•"/>
            </a:pPr>
            <a:r>
              <a:rPr lang="ru-RU" sz="2250" spc="84" dirty="0">
                <a:solidFill>
                  <a:srgbClr val="F5FFE5"/>
                </a:solidFill>
                <a:latin typeface="Lato"/>
              </a:rPr>
              <a:t>Работу с уровнями визуального и вербального текста: ключевое и второстепенное, ключевые слова для формирования задачи ИИ</a:t>
            </a:r>
          </a:p>
          <a:p>
            <a:pPr marL="280347" lvl="1" indent="-140174">
              <a:buFont typeface="Arial"/>
              <a:buChar char="•"/>
            </a:pPr>
            <a:r>
              <a:rPr lang="ru-RU" sz="2250" spc="84" dirty="0">
                <a:solidFill>
                  <a:srgbClr val="F5FFE5"/>
                </a:solidFill>
                <a:latin typeface="Lato"/>
              </a:rPr>
              <a:t>Самостоятельность акта творчества вместо компиляции: не совмещение существующих изображений по линкам, а создание собственного произведения</a:t>
            </a:r>
            <a:endParaRPr lang="en-US" sz="2250" spc="84" dirty="0">
              <a:solidFill>
                <a:srgbClr val="F5FFE5"/>
              </a:solidFill>
              <a:latin typeface="Lato"/>
            </a:endParaRPr>
          </a:p>
        </p:txBody>
      </p:sp>
    </p:spTree>
    <p:extLst>
      <p:ext uri="{BB962C8B-B14F-4D97-AF65-F5344CB8AC3E}">
        <p14:creationId xmlns:p14="http://schemas.microsoft.com/office/powerpoint/2010/main" val="1571594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71500"/>
            <a:ext cx="12192000" cy="5857875"/>
          </a:xfrm>
          <a:prstGeom prst="rect">
            <a:avLst/>
          </a:prstGeom>
        </p:spPr>
      </p:pic>
      <p:sp>
        <p:nvSpPr>
          <p:cNvPr id="11" name="Textfeld 10">
            <a:extLst>
              <a:ext uri="{FF2B5EF4-FFF2-40B4-BE49-F238E27FC236}">
                <a16:creationId xmlns:a16="http://schemas.microsoft.com/office/drawing/2014/main" id="{D2BB907E-4763-DAD5-0C08-6157A965D451}"/>
              </a:ext>
            </a:extLst>
          </p:cNvPr>
          <p:cNvSpPr txBox="1"/>
          <p:nvPr/>
        </p:nvSpPr>
        <p:spPr>
          <a:xfrm>
            <a:off x="452438" y="857250"/>
            <a:ext cx="9858375" cy="553998"/>
          </a:xfrm>
          <a:prstGeom prst="rect">
            <a:avLst/>
          </a:prstGeom>
          <a:noFill/>
        </p:spPr>
        <p:txBody>
          <a:bodyPr wrap="square" rtlCol="0">
            <a:spAutoFit/>
          </a:bodyPr>
          <a:lstStyle/>
          <a:p>
            <a:r>
              <a:rPr lang="ru-RU" sz="3000" b="1" spc="282" dirty="0">
                <a:solidFill>
                  <a:srgbClr val="FFDC79"/>
                </a:solidFill>
                <a:latin typeface="League Spartan Italics"/>
              </a:rPr>
              <a:t>ЧТО ПРОЯВЛЯЕТ И ФОРМИРУЕТ ИИ </a:t>
            </a:r>
            <a:r>
              <a:rPr lang="en-GB" sz="3000" b="1" spc="282" dirty="0">
                <a:solidFill>
                  <a:srgbClr val="FFDC79"/>
                </a:solidFill>
                <a:latin typeface="League Spartan Italics"/>
              </a:rPr>
              <a:t>GPT Chat</a:t>
            </a:r>
            <a:r>
              <a:rPr lang="ru-RU" sz="3000" b="1" spc="282" dirty="0">
                <a:solidFill>
                  <a:srgbClr val="FFDC79"/>
                </a:solidFill>
                <a:latin typeface="League Spartan Italics"/>
              </a:rPr>
              <a:t>?</a:t>
            </a:r>
            <a:endParaRPr lang="de-DE" sz="3000" b="1" spc="282" dirty="0">
              <a:solidFill>
                <a:srgbClr val="FFDC79"/>
              </a:solidFill>
              <a:latin typeface="League Spartan Italics"/>
            </a:endParaRPr>
          </a:p>
        </p:txBody>
      </p:sp>
      <p:sp>
        <p:nvSpPr>
          <p:cNvPr id="3" name="TextBox 4">
            <a:extLst>
              <a:ext uri="{FF2B5EF4-FFF2-40B4-BE49-F238E27FC236}">
                <a16:creationId xmlns:a16="http://schemas.microsoft.com/office/drawing/2014/main" id="{FCD6B360-DE46-1599-74B6-F70E028C8F91}"/>
              </a:ext>
            </a:extLst>
          </p:cNvPr>
          <p:cNvSpPr txBox="1"/>
          <p:nvPr/>
        </p:nvSpPr>
        <p:spPr>
          <a:xfrm>
            <a:off x="381000" y="1431998"/>
            <a:ext cx="11572875" cy="4501232"/>
          </a:xfrm>
          <a:prstGeom prst="rect">
            <a:avLst/>
          </a:prstGeom>
        </p:spPr>
        <p:txBody>
          <a:bodyPr wrap="square" lIns="0" tIns="0" rIns="0" bIns="0" rtlCol="0" anchor="t">
            <a:spAutoFit/>
          </a:bodyPr>
          <a:lstStyle/>
          <a:p>
            <a:pPr marL="280347" lvl="1" indent="-140174">
              <a:buFont typeface="Arial"/>
              <a:buChar char="•"/>
            </a:pPr>
            <a:r>
              <a:rPr lang="ru-RU" sz="2250" spc="84" dirty="0">
                <a:solidFill>
                  <a:srgbClr val="F5FFE5"/>
                </a:solidFill>
                <a:latin typeface="Lato"/>
              </a:rPr>
              <a:t>Системное мышление без необходимости кумулятивной составляющей: не нужно запоминать объем информации, достаточно знать, что она есть, чтобы оперировать ей при помощи ИИ</a:t>
            </a:r>
          </a:p>
          <a:p>
            <a:pPr marL="280347" lvl="1" indent="-140174">
              <a:buFont typeface="Arial"/>
              <a:buChar char="•"/>
            </a:pPr>
            <a:r>
              <a:rPr lang="ru-RU" sz="2250" spc="84" dirty="0">
                <a:solidFill>
                  <a:srgbClr val="F5FFE5"/>
                </a:solidFill>
                <a:latin typeface="Lato"/>
              </a:rPr>
              <a:t>Разницу между вопросом и запросом: учиться кратко формулировать конкретный запрос (обратная связь ИИ показывает – то ли вы запросили, что было необходимо и помогает отвалидировать запрос)</a:t>
            </a:r>
          </a:p>
          <a:p>
            <a:pPr marL="280347" lvl="1" indent="-140174">
              <a:buFont typeface="Arial"/>
              <a:buChar char="•"/>
            </a:pPr>
            <a:r>
              <a:rPr lang="ru-RU" sz="2250" spc="84" dirty="0">
                <a:solidFill>
                  <a:srgbClr val="F5FFE5"/>
                </a:solidFill>
                <a:latin typeface="Lato"/>
              </a:rPr>
              <a:t>Внимательно относится к обратной связи: выстраивая диалог с ИИ, необходимо использовать его формулировки для развития темы</a:t>
            </a:r>
          </a:p>
          <a:p>
            <a:pPr marL="280347" lvl="1" indent="-140174">
              <a:buFont typeface="Arial"/>
              <a:buChar char="•"/>
            </a:pPr>
            <a:r>
              <a:rPr lang="ru-RU" sz="2250" spc="84" dirty="0">
                <a:solidFill>
                  <a:srgbClr val="F5FFE5"/>
                </a:solidFill>
                <a:latin typeface="Lato"/>
              </a:rPr>
              <a:t>Уметь выстраивать несценарное общение при наличии известной вам цели коммуникации: вы не можете предполагать, что ответит ИИ и должны реагировать спонтанно</a:t>
            </a:r>
          </a:p>
          <a:p>
            <a:pPr marL="280347" lvl="1" indent="-140174">
              <a:buFont typeface="Arial"/>
              <a:buChar char="•"/>
            </a:pPr>
            <a:r>
              <a:rPr lang="ru-RU" sz="2250" spc="84" dirty="0">
                <a:solidFill>
                  <a:srgbClr val="F5FFE5"/>
                </a:solidFill>
                <a:latin typeface="Lato"/>
              </a:rPr>
              <a:t>Мочь пересобирать задачи и цели в процессе коммуникации: вы ставите рамочную цель, которая корректируется при помощи ИИ</a:t>
            </a:r>
            <a:endParaRPr lang="en-US" sz="2250" spc="84" dirty="0">
              <a:solidFill>
                <a:srgbClr val="F5FFE5"/>
              </a:solidFill>
              <a:latin typeface="Lato"/>
            </a:endParaRPr>
          </a:p>
        </p:txBody>
      </p:sp>
      <p:sp>
        <p:nvSpPr>
          <p:cNvPr id="4" name="Rechteck: abgerundete Ecken 3">
            <a:extLst>
              <a:ext uri="{FF2B5EF4-FFF2-40B4-BE49-F238E27FC236}">
                <a16:creationId xmlns:a16="http://schemas.microsoft.com/office/drawing/2014/main" id="{C56EF270-48D7-1B7C-2A36-6FE62A63BFC9}"/>
              </a:ext>
            </a:extLst>
          </p:cNvPr>
          <p:cNvSpPr/>
          <p:nvPr/>
        </p:nvSpPr>
        <p:spPr>
          <a:xfrm>
            <a:off x="980388" y="6044439"/>
            <a:ext cx="9935851" cy="5349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Промты для </a:t>
            </a:r>
            <a:r>
              <a:rPr lang="en-GB" dirty="0"/>
              <a:t>GPT  </a:t>
            </a:r>
            <a:r>
              <a:rPr lang="en-GB" dirty="0" err="1"/>
              <a:t>prompts.chat</a:t>
            </a:r>
            <a:endParaRPr lang="de-DE" dirty="0"/>
          </a:p>
        </p:txBody>
      </p:sp>
    </p:spTree>
    <p:extLst>
      <p:ext uri="{BB962C8B-B14F-4D97-AF65-F5344CB8AC3E}">
        <p14:creationId xmlns:p14="http://schemas.microsoft.com/office/powerpoint/2010/main" val="2881709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921375B9-B8B3-CDDB-DD35-7B250A996A77}"/>
              </a:ext>
            </a:extLst>
          </p:cNvPr>
          <p:cNvGrpSpPr/>
          <p:nvPr/>
        </p:nvGrpSpPr>
        <p:grpSpPr>
          <a:xfrm>
            <a:off x="1" y="0"/>
            <a:ext cx="12191999" cy="6858000"/>
            <a:chOff x="1" y="0"/>
            <a:chExt cx="13004799" cy="7315200"/>
          </a:xfrm>
        </p:grpSpPr>
        <p:pic>
          <p:nvPicPr>
            <p:cNvPr id="4" name="Grafik 3">
              <a:extLst>
                <a:ext uri="{FF2B5EF4-FFF2-40B4-BE49-F238E27FC236}">
                  <a16:creationId xmlns:a16="http://schemas.microsoft.com/office/drawing/2014/main" id="{E964B07E-B297-B100-ECDB-ACCE5F0D2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600" y="0"/>
              <a:ext cx="7315200" cy="7315200"/>
            </a:xfrm>
            <a:prstGeom prst="rect">
              <a:avLst/>
            </a:prstGeom>
          </p:spPr>
        </p:pic>
        <p:pic>
          <p:nvPicPr>
            <p:cNvPr id="5" name="Picture 3">
              <a:extLst>
                <a:ext uri="{FF2B5EF4-FFF2-40B4-BE49-F238E27FC236}">
                  <a16:creationId xmlns:a16="http://schemas.microsoft.com/office/drawing/2014/main" id="{A0939091-95CC-24DD-5346-9D8FBF92D721}"/>
                </a:ext>
              </a:extLst>
            </p:cNvPr>
            <p:cNvPicPr>
              <a:picLocks noChangeAspect="1"/>
            </p:cNvPicPr>
            <p:nvPr/>
          </p:nvPicPr>
          <p:blipFill>
            <a:blip r:embed="rId3">
              <a:alphaModFix amt="8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 y="1733550"/>
              <a:ext cx="6578599" cy="3839212"/>
            </a:xfrm>
            <a:prstGeom prst="rect">
              <a:avLst/>
            </a:prstGeom>
          </p:spPr>
        </p:pic>
        <p:sp>
          <p:nvSpPr>
            <p:cNvPr id="6" name="TextBox 4">
              <a:extLst>
                <a:ext uri="{FF2B5EF4-FFF2-40B4-BE49-F238E27FC236}">
                  <a16:creationId xmlns:a16="http://schemas.microsoft.com/office/drawing/2014/main" id="{90FC0C0D-0D70-8539-7730-3CE9A6CD72CF}"/>
                </a:ext>
              </a:extLst>
            </p:cNvPr>
            <p:cNvSpPr txBox="1"/>
            <p:nvPr/>
          </p:nvSpPr>
          <p:spPr>
            <a:xfrm>
              <a:off x="254001" y="4066339"/>
              <a:ext cx="5674480" cy="371383"/>
            </a:xfrm>
            <a:prstGeom prst="rect">
              <a:avLst/>
            </a:prstGeom>
          </p:spPr>
          <p:txBody>
            <a:bodyPr wrap="square" lIns="0" tIns="0" rIns="0" bIns="0" rtlCol="0" anchor="t">
              <a:spAutoFit/>
            </a:bodyPr>
            <a:lstStyle/>
            <a:p>
              <a:pPr>
                <a:lnSpc>
                  <a:spcPts val="2716"/>
                </a:lnSpc>
              </a:pPr>
              <a:r>
                <a:rPr lang="en-US" sz="3000" spc="84" dirty="0">
                  <a:solidFill>
                    <a:srgbClr val="F5FFE5"/>
                  </a:solidFill>
                  <a:latin typeface="Franklin Gothic Book" panose="020B0503020102020204" pitchFamily="34" charset="0"/>
                </a:rPr>
                <a:t>Telegram: </a:t>
              </a:r>
              <a:r>
                <a:rPr lang="ru-RU" sz="3000" spc="84" dirty="0">
                  <a:solidFill>
                    <a:srgbClr val="F5FFE5"/>
                  </a:solidFill>
                  <a:latin typeface="Franklin Gothic Book" panose="020B0503020102020204" pitchFamily="34" charset="0"/>
                </a:rPr>
                <a:t> </a:t>
              </a:r>
              <a:r>
                <a:rPr lang="en-US" sz="3000" spc="84" dirty="0">
                  <a:solidFill>
                    <a:srgbClr val="F5FFE5"/>
                  </a:solidFill>
                  <a:latin typeface="Franklin Gothic Book" panose="020B0503020102020204" pitchFamily="34" charset="0"/>
                </a:rPr>
                <a:t>@kudrjavtseva</a:t>
              </a:r>
            </a:p>
          </p:txBody>
        </p:sp>
        <p:sp>
          <p:nvSpPr>
            <p:cNvPr id="7" name="TextBox 5">
              <a:extLst>
                <a:ext uri="{FF2B5EF4-FFF2-40B4-BE49-F238E27FC236}">
                  <a16:creationId xmlns:a16="http://schemas.microsoft.com/office/drawing/2014/main" id="{D91B55D3-DD79-3A49-CDA4-19B45F2F01D8}"/>
                </a:ext>
              </a:extLst>
            </p:cNvPr>
            <p:cNvSpPr txBox="1"/>
            <p:nvPr/>
          </p:nvSpPr>
          <p:spPr>
            <a:xfrm>
              <a:off x="231192" y="2323901"/>
              <a:ext cx="5674480" cy="1094317"/>
            </a:xfrm>
            <a:prstGeom prst="rect">
              <a:avLst/>
            </a:prstGeom>
          </p:spPr>
          <p:txBody>
            <a:bodyPr wrap="square" lIns="0" tIns="0" rIns="0" bIns="0" rtlCol="0" anchor="t">
              <a:spAutoFit/>
            </a:bodyPr>
            <a:lstStyle/>
            <a:p>
              <a:pPr>
                <a:lnSpc>
                  <a:spcPts val="4007"/>
                </a:lnSpc>
              </a:pPr>
              <a:r>
                <a:rPr lang="ru-RU" sz="3396" b="1" spc="306" dirty="0">
                  <a:solidFill>
                    <a:srgbClr val="FFDC79"/>
                  </a:solidFill>
                  <a:latin typeface="League Spartan"/>
                </a:rPr>
                <a:t>БЛАГОДАРЮ ЗА ВНИМАНИЕ</a:t>
              </a:r>
              <a:endParaRPr lang="en-US" sz="3396" b="1" spc="306" dirty="0">
                <a:solidFill>
                  <a:srgbClr val="FFDC79"/>
                </a:solidFill>
                <a:latin typeface="League Spartan"/>
              </a:endParaRPr>
            </a:p>
          </p:txBody>
        </p:sp>
      </p:grpSp>
    </p:spTree>
    <p:extLst>
      <p:ext uri="{BB962C8B-B14F-4D97-AF65-F5344CB8AC3E}">
        <p14:creationId xmlns:p14="http://schemas.microsoft.com/office/powerpoint/2010/main" val="408581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F6CCE16-B8BE-C0CD-C208-61582B7E1A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00062"/>
            <a:ext cx="12192000" cy="5857875"/>
          </a:xfrm>
          <a:prstGeom prst="rect">
            <a:avLst/>
          </a:prstGeom>
        </p:spPr>
      </p:pic>
      <p:sp>
        <p:nvSpPr>
          <p:cNvPr id="2" name="Titel 1">
            <a:extLst>
              <a:ext uri="{FF2B5EF4-FFF2-40B4-BE49-F238E27FC236}">
                <a16:creationId xmlns:a16="http://schemas.microsoft.com/office/drawing/2014/main" id="{5259EED8-D98D-8B67-FC24-D86870179D8A}"/>
              </a:ext>
            </a:extLst>
          </p:cNvPr>
          <p:cNvSpPr>
            <a:spLocks noGrp="1"/>
          </p:cNvSpPr>
          <p:nvPr>
            <p:ph type="title"/>
          </p:nvPr>
        </p:nvSpPr>
        <p:spPr>
          <a:xfrm>
            <a:off x="363893" y="667754"/>
            <a:ext cx="10515600" cy="614589"/>
          </a:xfrm>
        </p:spPr>
        <p:txBody>
          <a:bodyPr>
            <a:normAutofit fontScale="90000"/>
          </a:bodyPr>
          <a:lstStyle/>
          <a:p>
            <a:r>
              <a:rPr lang="ru-RU" b="1" dirty="0">
                <a:solidFill>
                  <a:schemeClr val="accent4">
                    <a:lumMod val="40000"/>
                    <a:lumOff val="60000"/>
                  </a:schemeClr>
                </a:solidFill>
              </a:rPr>
              <a:t>Что умеет сегодня ИИ?</a:t>
            </a:r>
            <a:endParaRPr lang="de-DE" b="1" dirty="0">
              <a:solidFill>
                <a:schemeClr val="accent4">
                  <a:lumMod val="40000"/>
                  <a:lumOff val="60000"/>
                </a:schemeClr>
              </a:solidFill>
            </a:endParaRPr>
          </a:p>
        </p:txBody>
      </p:sp>
      <p:sp>
        <p:nvSpPr>
          <p:cNvPr id="3" name="Inhaltsplatzhalter 2">
            <a:extLst>
              <a:ext uri="{FF2B5EF4-FFF2-40B4-BE49-F238E27FC236}">
                <a16:creationId xmlns:a16="http://schemas.microsoft.com/office/drawing/2014/main" id="{2781AE82-B9E2-B57D-0810-8409BAC2E397}"/>
              </a:ext>
            </a:extLst>
          </p:cNvPr>
          <p:cNvSpPr>
            <a:spLocks noGrp="1"/>
          </p:cNvSpPr>
          <p:nvPr>
            <p:ph idx="1"/>
          </p:nvPr>
        </p:nvSpPr>
        <p:spPr>
          <a:xfrm>
            <a:off x="363893" y="1643678"/>
            <a:ext cx="11271379" cy="4239273"/>
          </a:xfrm>
        </p:spPr>
        <p:txBody>
          <a:bodyPr>
            <a:normAutofit fontScale="92500" lnSpcReduction="10000"/>
          </a:bodyPr>
          <a:lstStyle/>
          <a:p>
            <a:r>
              <a:rPr lang="ru-RU" sz="2400" spc="84" dirty="0">
                <a:solidFill>
                  <a:srgbClr val="F5FFE5"/>
                </a:solidFill>
                <a:latin typeface="Lato"/>
              </a:rPr>
              <a:t>писать любые контенты по запросам пользователей</a:t>
            </a:r>
          </a:p>
          <a:p>
            <a:r>
              <a:rPr lang="ru-RU" sz="2400" spc="84" dirty="0">
                <a:solidFill>
                  <a:srgbClr val="F5FFE5"/>
                </a:solidFill>
                <a:latin typeface="Lato"/>
              </a:rPr>
              <a:t>собирать любые кейсы по запросам пользователей</a:t>
            </a:r>
          </a:p>
          <a:p>
            <a:r>
              <a:rPr lang="ru-RU" sz="2400" spc="84" dirty="0">
                <a:solidFill>
                  <a:srgbClr val="F5FFE5"/>
                </a:solidFill>
                <a:latin typeface="Lato"/>
              </a:rPr>
              <a:t>оформлять кейсы в презентации по запросам пользователей</a:t>
            </a:r>
          </a:p>
          <a:p>
            <a:r>
              <a:rPr lang="ru-RU" sz="2400" spc="84" dirty="0">
                <a:solidFill>
                  <a:srgbClr val="F5FFE5"/>
                </a:solidFill>
                <a:latin typeface="Lato"/>
              </a:rPr>
              <a:t>формировать инфографику на основе запроса пользователя на статистику</a:t>
            </a:r>
          </a:p>
          <a:p>
            <a:r>
              <a:rPr lang="ru-RU" sz="2400" spc="84" dirty="0">
                <a:solidFill>
                  <a:srgbClr val="F5FFE5"/>
                </a:solidFill>
                <a:latin typeface="Lato"/>
              </a:rPr>
              <a:t>формировать изображения на основе запроса пользователя</a:t>
            </a:r>
          </a:p>
          <a:p>
            <a:r>
              <a:rPr lang="ru-RU" sz="2400" spc="84" dirty="0">
                <a:solidFill>
                  <a:srgbClr val="F5FFE5"/>
                </a:solidFill>
                <a:latin typeface="Lato"/>
              </a:rPr>
              <a:t>создавать любые звуки по запросу пользователя</a:t>
            </a:r>
          </a:p>
          <a:p>
            <a:r>
              <a:rPr lang="ru-RU" sz="2400" spc="84" dirty="0">
                <a:solidFill>
                  <a:srgbClr val="F5FFE5"/>
                </a:solidFill>
                <a:latin typeface="Lato"/>
              </a:rPr>
              <a:t>переводить на другие языки</a:t>
            </a:r>
          </a:p>
          <a:p>
            <a:pPr marL="0" indent="0">
              <a:buNone/>
            </a:pPr>
            <a:endParaRPr lang="ru-RU" sz="2400" spc="84" dirty="0">
              <a:solidFill>
                <a:srgbClr val="F5FFE5"/>
              </a:solidFill>
              <a:latin typeface="Lato"/>
            </a:endParaRPr>
          </a:p>
          <a:p>
            <a:pPr marL="0" indent="0">
              <a:buNone/>
            </a:pPr>
            <a:r>
              <a:rPr lang="ru-RU" sz="2400" spc="84" dirty="0">
                <a:solidFill>
                  <a:srgbClr val="F5FFE5"/>
                </a:solidFill>
                <a:latin typeface="Lato"/>
              </a:rPr>
              <a:t>ИИ только формирует контент, отвечающий индивидуальным задачам и реализующий индивидуальные смыслы пользователя. Более антропоцентричным образование не было еще никогда!</a:t>
            </a:r>
            <a:endParaRPr lang="de-DE" sz="2400" spc="84" dirty="0">
              <a:solidFill>
                <a:srgbClr val="F5FFE5"/>
              </a:solidFill>
              <a:latin typeface="Lato"/>
            </a:endParaRPr>
          </a:p>
        </p:txBody>
      </p:sp>
      <p:sp>
        <p:nvSpPr>
          <p:cNvPr id="5" name="Rechteck: abgerundete Ecken 4">
            <a:extLst>
              <a:ext uri="{FF2B5EF4-FFF2-40B4-BE49-F238E27FC236}">
                <a16:creationId xmlns:a16="http://schemas.microsoft.com/office/drawing/2014/main" id="{EB649587-6E5A-654F-3038-52CBB41D8D2E}"/>
              </a:ext>
            </a:extLst>
          </p:cNvPr>
          <p:cNvSpPr/>
          <p:nvPr/>
        </p:nvSpPr>
        <p:spPr>
          <a:xfrm>
            <a:off x="1138335" y="6074229"/>
            <a:ext cx="9881118" cy="614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Поисковик ИИ под вашу задачу: </a:t>
            </a:r>
            <a:r>
              <a:rPr lang="de-DE" sz="2400" dirty="0"/>
              <a:t>https://ai.popsters.com/ru/</a:t>
            </a:r>
          </a:p>
        </p:txBody>
      </p:sp>
    </p:spTree>
    <p:extLst>
      <p:ext uri="{BB962C8B-B14F-4D97-AF65-F5344CB8AC3E}">
        <p14:creationId xmlns:p14="http://schemas.microsoft.com/office/powerpoint/2010/main" val="930101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00062"/>
            <a:ext cx="12192000" cy="5857875"/>
          </a:xfrm>
          <a:prstGeom prst="rect">
            <a:avLst/>
          </a:prstGeom>
        </p:spPr>
      </p:pic>
      <p:sp>
        <p:nvSpPr>
          <p:cNvPr id="11" name="Textfeld 10">
            <a:extLst>
              <a:ext uri="{FF2B5EF4-FFF2-40B4-BE49-F238E27FC236}">
                <a16:creationId xmlns:a16="http://schemas.microsoft.com/office/drawing/2014/main" id="{D2BB907E-4763-DAD5-0C08-6157A965D451}"/>
              </a:ext>
            </a:extLst>
          </p:cNvPr>
          <p:cNvSpPr txBox="1"/>
          <p:nvPr/>
        </p:nvSpPr>
        <p:spPr>
          <a:xfrm>
            <a:off x="523875" y="718751"/>
            <a:ext cx="8510372" cy="553998"/>
          </a:xfrm>
          <a:prstGeom prst="rect">
            <a:avLst/>
          </a:prstGeom>
          <a:noFill/>
        </p:spPr>
        <p:txBody>
          <a:bodyPr wrap="square" rtlCol="0">
            <a:spAutoFit/>
          </a:bodyPr>
          <a:lstStyle/>
          <a:p>
            <a:r>
              <a:rPr lang="ru-RU" sz="3000" b="1" spc="282" dirty="0">
                <a:solidFill>
                  <a:srgbClr val="FFDC79"/>
                </a:solidFill>
                <a:latin typeface="League Spartan Italics"/>
              </a:rPr>
              <a:t>Вводная задачка</a:t>
            </a:r>
            <a:endParaRPr lang="de-DE" sz="3000" b="1" spc="282" dirty="0">
              <a:solidFill>
                <a:srgbClr val="FFDC79"/>
              </a:solidFill>
              <a:latin typeface="League Spartan Italics"/>
            </a:endParaRPr>
          </a:p>
        </p:txBody>
      </p:sp>
      <p:sp>
        <p:nvSpPr>
          <p:cNvPr id="13" name="TextBox 4">
            <a:extLst>
              <a:ext uri="{FF2B5EF4-FFF2-40B4-BE49-F238E27FC236}">
                <a16:creationId xmlns:a16="http://schemas.microsoft.com/office/drawing/2014/main" id="{3C214F63-9BCE-EDB5-933B-14441D034036}"/>
              </a:ext>
            </a:extLst>
          </p:cNvPr>
          <p:cNvSpPr txBox="1"/>
          <p:nvPr/>
        </p:nvSpPr>
        <p:spPr>
          <a:xfrm>
            <a:off x="289249" y="1349021"/>
            <a:ext cx="7568680" cy="4847481"/>
          </a:xfrm>
          <a:prstGeom prst="rect">
            <a:avLst/>
          </a:prstGeom>
        </p:spPr>
        <p:txBody>
          <a:bodyPr wrap="square" lIns="0" tIns="0" rIns="0" bIns="0" rtlCol="0" anchor="t">
            <a:spAutoFit/>
          </a:bodyPr>
          <a:lstStyle/>
          <a:p>
            <a:pPr marL="140173" lvl="1"/>
            <a:r>
              <a:rPr lang="ru-RU" sz="2250" spc="84" dirty="0">
                <a:solidFill>
                  <a:srgbClr val="F5FFE5"/>
                </a:solidFill>
                <a:latin typeface="Lato"/>
              </a:rPr>
              <a:t>Придумываем быстро образ (идею образа), описываем ее по мере возникновения (формирования образа в вашем сознании) и в такой же последовательности даем </a:t>
            </a:r>
            <a:r>
              <a:rPr lang="en-GB" sz="2250" spc="84" dirty="0">
                <a:solidFill>
                  <a:srgbClr val="F5FFE5"/>
                </a:solidFill>
                <a:latin typeface="Lato"/>
              </a:rPr>
              <a:t>MJ</a:t>
            </a:r>
            <a:r>
              <a:rPr lang="ru-RU" sz="2250" spc="84" dirty="0">
                <a:solidFill>
                  <a:srgbClr val="F5FFE5"/>
                </a:solidFill>
                <a:latin typeface="Lato"/>
              </a:rPr>
              <a:t> (или идентичному ИИ)</a:t>
            </a:r>
          </a:p>
          <a:p>
            <a:pPr marL="140173" lvl="1"/>
            <a:endParaRPr lang="ru-RU" sz="2250" spc="84" dirty="0">
              <a:solidFill>
                <a:srgbClr val="F5FFE5"/>
              </a:solidFill>
              <a:latin typeface="Lato"/>
            </a:endParaRPr>
          </a:p>
          <a:p>
            <a:pPr marL="140173" lvl="1"/>
            <a:r>
              <a:rPr lang="ru-RU" sz="2250" spc="84" dirty="0">
                <a:solidFill>
                  <a:srgbClr val="F5FFE5"/>
                </a:solidFill>
                <a:latin typeface="Lato"/>
              </a:rPr>
              <a:t>Например: черная кошка сидит в библиотеке, в очках, с шапочкой магистра, с книгой в руках</a:t>
            </a:r>
          </a:p>
          <a:p>
            <a:pPr marL="140173" lvl="1"/>
            <a:endParaRPr lang="ru-RU" sz="2250" spc="84" dirty="0">
              <a:solidFill>
                <a:srgbClr val="F5FFE5"/>
              </a:solidFill>
              <a:latin typeface="Lato"/>
            </a:endParaRPr>
          </a:p>
          <a:p>
            <a:pPr marL="140173" lvl="1"/>
            <a:r>
              <a:rPr lang="ru-RU" sz="2250" spc="84" dirty="0">
                <a:solidFill>
                  <a:srgbClr val="F5FFE5"/>
                </a:solidFill>
                <a:latin typeface="Lato"/>
              </a:rPr>
              <a:t>Добавляем стиль, в котором хотели бы получить изображение и детали по освещению, точности и пр.</a:t>
            </a:r>
          </a:p>
          <a:p>
            <a:pPr marL="140173" lvl="1"/>
            <a:endParaRPr lang="ru-RU" sz="2250" spc="84" dirty="0">
              <a:solidFill>
                <a:srgbClr val="F5FFE5"/>
              </a:solidFill>
              <a:latin typeface="Lato"/>
            </a:endParaRPr>
          </a:p>
          <a:p>
            <a:pPr marL="140173" lvl="1"/>
            <a:r>
              <a:rPr lang="ru-RU" sz="2250" spc="84" dirty="0">
                <a:solidFill>
                  <a:srgbClr val="F5FFE5"/>
                </a:solidFill>
                <a:latin typeface="Lato"/>
              </a:rPr>
              <a:t>Например: анимация, освещение сбоку сзади</a:t>
            </a:r>
            <a:endParaRPr lang="en-US" sz="2250" spc="84" dirty="0">
              <a:solidFill>
                <a:srgbClr val="F5FFE5"/>
              </a:solidFill>
              <a:latin typeface="Lato"/>
            </a:endParaRPr>
          </a:p>
        </p:txBody>
      </p:sp>
      <p:pic>
        <p:nvPicPr>
          <p:cNvPr id="6" name="Grafik 5">
            <a:extLst>
              <a:ext uri="{FF2B5EF4-FFF2-40B4-BE49-F238E27FC236}">
                <a16:creationId xmlns:a16="http://schemas.microsoft.com/office/drawing/2014/main" id="{8132085A-0D26-849A-3E2F-7F91937FA9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6666" y="995750"/>
            <a:ext cx="3177073" cy="3177073"/>
          </a:xfrm>
          <a:prstGeom prst="rect">
            <a:avLst/>
          </a:prstGeom>
        </p:spPr>
      </p:pic>
      <p:sp>
        <p:nvSpPr>
          <p:cNvPr id="7" name="Rechteck: abgerundete Ecken 6">
            <a:extLst>
              <a:ext uri="{FF2B5EF4-FFF2-40B4-BE49-F238E27FC236}">
                <a16:creationId xmlns:a16="http://schemas.microsoft.com/office/drawing/2014/main" id="{7598C78F-B407-F124-E9E8-F4392CE33D63}"/>
              </a:ext>
            </a:extLst>
          </p:cNvPr>
          <p:cNvSpPr/>
          <p:nvPr/>
        </p:nvSpPr>
        <p:spPr>
          <a:xfrm>
            <a:off x="8266922" y="4758612"/>
            <a:ext cx="3516085" cy="12316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a:t>Сравниваем задачу и результат – что не так?</a:t>
            </a:r>
            <a:endParaRPr lang="de-DE" dirty="0"/>
          </a:p>
        </p:txBody>
      </p:sp>
    </p:spTree>
    <p:extLst>
      <p:ext uri="{BB962C8B-B14F-4D97-AF65-F5344CB8AC3E}">
        <p14:creationId xmlns:p14="http://schemas.microsoft.com/office/powerpoint/2010/main" val="3853632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00062"/>
            <a:ext cx="12192000" cy="5857875"/>
          </a:xfrm>
          <a:prstGeom prst="rect">
            <a:avLst/>
          </a:prstGeom>
        </p:spPr>
      </p:pic>
      <p:sp>
        <p:nvSpPr>
          <p:cNvPr id="11" name="Textfeld 10">
            <a:extLst>
              <a:ext uri="{FF2B5EF4-FFF2-40B4-BE49-F238E27FC236}">
                <a16:creationId xmlns:a16="http://schemas.microsoft.com/office/drawing/2014/main" id="{D2BB907E-4763-DAD5-0C08-6157A965D451}"/>
              </a:ext>
            </a:extLst>
          </p:cNvPr>
          <p:cNvSpPr txBox="1"/>
          <p:nvPr/>
        </p:nvSpPr>
        <p:spPr>
          <a:xfrm>
            <a:off x="523875" y="718751"/>
            <a:ext cx="8510372" cy="553998"/>
          </a:xfrm>
          <a:prstGeom prst="rect">
            <a:avLst/>
          </a:prstGeom>
          <a:noFill/>
        </p:spPr>
        <p:txBody>
          <a:bodyPr wrap="square" rtlCol="0">
            <a:spAutoFit/>
          </a:bodyPr>
          <a:lstStyle/>
          <a:p>
            <a:r>
              <a:rPr lang="ru-RU" sz="3000" b="1" spc="282" dirty="0">
                <a:solidFill>
                  <a:srgbClr val="FFDC79"/>
                </a:solidFill>
                <a:latin typeface="League Spartan Italics"/>
              </a:rPr>
              <a:t>Пересобираем задачу</a:t>
            </a:r>
            <a:endParaRPr lang="de-DE" sz="3000" b="1" spc="282" dirty="0">
              <a:solidFill>
                <a:srgbClr val="FFDC79"/>
              </a:solidFill>
              <a:latin typeface="League Spartan Italics"/>
            </a:endParaRPr>
          </a:p>
        </p:txBody>
      </p:sp>
      <p:sp>
        <p:nvSpPr>
          <p:cNvPr id="13" name="TextBox 4">
            <a:extLst>
              <a:ext uri="{FF2B5EF4-FFF2-40B4-BE49-F238E27FC236}">
                <a16:creationId xmlns:a16="http://schemas.microsoft.com/office/drawing/2014/main" id="{3C214F63-9BCE-EDB5-933B-14441D034036}"/>
              </a:ext>
            </a:extLst>
          </p:cNvPr>
          <p:cNvSpPr txBox="1"/>
          <p:nvPr/>
        </p:nvSpPr>
        <p:spPr>
          <a:xfrm>
            <a:off x="289249" y="1349021"/>
            <a:ext cx="7568680" cy="4501232"/>
          </a:xfrm>
          <a:prstGeom prst="rect">
            <a:avLst/>
          </a:prstGeom>
        </p:spPr>
        <p:txBody>
          <a:bodyPr wrap="square" lIns="0" tIns="0" rIns="0" bIns="0" rtlCol="0" anchor="t">
            <a:spAutoFit/>
          </a:bodyPr>
          <a:lstStyle/>
          <a:p>
            <a:pPr marL="140173" lvl="1"/>
            <a:r>
              <a:rPr lang="ru-RU" sz="2250" spc="84" dirty="0">
                <a:solidFill>
                  <a:srgbClr val="F5FFE5"/>
                </a:solidFill>
                <a:latin typeface="Lato"/>
              </a:rPr>
              <a:t>Переосмысливаем образ, учитывая более и менее значимые детали и даем задачу </a:t>
            </a:r>
            <a:r>
              <a:rPr lang="en-GB" sz="2250" spc="84" dirty="0">
                <a:solidFill>
                  <a:srgbClr val="F5FFE5"/>
                </a:solidFill>
                <a:latin typeface="Lato"/>
              </a:rPr>
              <a:t>MJ</a:t>
            </a:r>
            <a:r>
              <a:rPr lang="ru-RU" sz="2250" spc="84" dirty="0">
                <a:solidFill>
                  <a:srgbClr val="F5FFE5"/>
                </a:solidFill>
                <a:latin typeface="Lato"/>
              </a:rPr>
              <a:t> (или идентичному ИИ), исходя из полноценного представления объекта, а не просто идеи</a:t>
            </a:r>
          </a:p>
          <a:p>
            <a:pPr marL="140173" lvl="1"/>
            <a:endParaRPr lang="ru-RU" sz="2250" spc="84" dirty="0">
              <a:solidFill>
                <a:srgbClr val="F5FFE5"/>
              </a:solidFill>
              <a:latin typeface="Lato"/>
            </a:endParaRPr>
          </a:p>
          <a:p>
            <a:pPr marL="140173" lvl="1"/>
            <a:r>
              <a:rPr lang="ru-RU" sz="2250" spc="84" dirty="0">
                <a:solidFill>
                  <a:srgbClr val="F5FFE5"/>
                </a:solidFill>
                <a:latin typeface="Lato"/>
              </a:rPr>
              <a:t>Например: черная кошечка в очках и в шапочке магистра с книгой в лапах сидит в библиотеке</a:t>
            </a:r>
          </a:p>
          <a:p>
            <a:pPr marL="140173" lvl="1"/>
            <a:endParaRPr lang="ru-RU" sz="2250" spc="84" dirty="0">
              <a:solidFill>
                <a:srgbClr val="F5FFE5"/>
              </a:solidFill>
              <a:latin typeface="Lato"/>
            </a:endParaRPr>
          </a:p>
          <a:p>
            <a:pPr marL="140173" lvl="1"/>
            <a:r>
              <a:rPr lang="ru-RU" sz="2250" spc="84" dirty="0">
                <a:solidFill>
                  <a:srgbClr val="F5FFE5"/>
                </a:solidFill>
                <a:latin typeface="Lato"/>
              </a:rPr>
              <a:t>Добавляем стиль, в котором хотели бы получить изображение и детали по освещению, точности и пр.</a:t>
            </a:r>
          </a:p>
          <a:p>
            <a:pPr marL="140173" lvl="1"/>
            <a:endParaRPr lang="ru-RU" sz="2250" spc="84" dirty="0">
              <a:solidFill>
                <a:srgbClr val="F5FFE5"/>
              </a:solidFill>
              <a:latin typeface="Lato"/>
            </a:endParaRPr>
          </a:p>
          <a:p>
            <a:pPr marL="140173" lvl="1"/>
            <a:r>
              <a:rPr lang="ru-RU" sz="2250" spc="84" dirty="0">
                <a:solidFill>
                  <a:srgbClr val="F5FFE5"/>
                </a:solidFill>
                <a:latin typeface="Lato"/>
              </a:rPr>
              <a:t>Например: анимация, освещение сбоку сзади</a:t>
            </a:r>
            <a:endParaRPr lang="en-US" sz="2250" spc="84" dirty="0">
              <a:solidFill>
                <a:srgbClr val="F5FFE5"/>
              </a:solidFill>
              <a:latin typeface="Lato"/>
            </a:endParaRPr>
          </a:p>
        </p:txBody>
      </p:sp>
      <p:sp>
        <p:nvSpPr>
          <p:cNvPr id="7" name="Rechteck: abgerundete Ecken 6">
            <a:extLst>
              <a:ext uri="{FF2B5EF4-FFF2-40B4-BE49-F238E27FC236}">
                <a16:creationId xmlns:a16="http://schemas.microsoft.com/office/drawing/2014/main" id="{7598C78F-B407-F124-E9E8-F4392CE33D63}"/>
              </a:ext>
            </a:extLst>
          </p:cNvPr>
          <p:cNvSpPr/>
          <p:nvPr/>
        </p:nvSpPr>
        <p:spPr>
          <a:xfrm>
            <a:off x="8266922" y="4758612"/>
            <a:ext cx="3516085" cy="12316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a:t>Сравниваем задачу и результат – все так?</a:t>
            </a:r>
            <a:endParaRPr lang="de-DE" dirty="0"/>
          </a:p>
        </p:txBody>
      </p:sp>
      <p:pic>
        <p:nvPicPr>
          <p:cNvPr id="8" name="Grafik 7">
            <a:extLst>
              <a:ext uri="{FF2B5EF4-FFF2-40B4-BE49-F238E27FC236}">
                <a16:creationId xmlns:a16="http://schemas.microsoft.com/office/drawing/2014/main" id="{B0EEE1AA-B64A-EDC5-6391-B2E944FDFF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6921" y="1202188"/>
            <a:ext cx="3401203" cy="3401203"/>
          </a:xfrm>
          <a:prstGeom prst="rect">
            <a:avLst/>
          </a:prstGeom>
        </p:spPr>
      </p:pic>
    </p:spTree>
    <p:extLst>
      <p:ext uri="{BB962C8B-B14F-4D97-AF65-F5344CB8AC3E}">
        <p14:creationId xmlns:p14="http://schemas.microsoft.com/office/powerpoint/2010/main" val="66682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00062"/>
            <a:ext cx="12192000" cy="5857875"/>
          </a:xfrm>
          <a:prstGeom prst="rect">
            <a:avLst/>
          </a:prstGeom>
        </p:spPr>
      </p:pic>
      <p:sp>
        <p:nvSpPr>
          <p:cNvPr id="4" name="TextBox 4">
            <a:extLst>
              <a:ext uri="{FF2B5EF4-FFF2-40B4-BE49-F238E27FC236}">
                <a16:creationId xmlns:a16="http://schemas.microsoft.com/office/drawing/2014/main" id="{7B2F7EA5-374E-8D19-3240-C4FC12FFC553}"/>
              </a:ext>
            </a:extLst>
          </p:cNvPr>
          <p:cNvSpPr txBox="1"/>
          <p:nvPr/>
        </p:nvSpPr>
        <p:spPr>
          <a:xfrm>
            <a:off x="363894" y="1491438"/>
            <a:ext cx="11601449" cy="3877985"/>
          </a:xfrm>
          <a:prstGeom prst="rect">
            <a:avLst/>
          </a:prstGeom>
        </p:spPr>
        <p:txBody>
          <a:bodyPr wrap="square" lIns="0" tIns="0" rIns="0" bIns="0" rtlCol="0" anchor="t">
            <a:spAutoFit/>
          </a:bodyPr>
          <a:lstStyle/>
          <a:p>
            <a:pPr marL="280347" lvl="1" indent="-140174">
              <a:buFont typeface="Arial"/>
              <a:buChar char="•"/>
            </a:pPr>
            <a:r>
              <a:rPr lang="ru-RU" sz="2800" spc="84" dirty="0">
                <a:solidFill>
                  <a:srgbClr val="F5FFE5"/>
                </a:solidFill>
                <a:latin typeface="Lato"/>
              </a:rPr>
              <a:t> Увидеть (формирование насмотренности)</a:t>
            </a:r>
          </a:p>
          <a:p>
            <a:pPr marL="280347" lvl="1" indent="-140174">
              <a:buFont typeface="Arial"/>
              <a:buChar char="•"/>
            </a:pPr>
            <a:r>
              <a:rPr lang="ru-RU" sz="2800" spc="84" dirty="0">
                <a:solidFill>
                  <a:srgbClr val="F5FFE5"/>
                </a:solidFill>
                <a:latin typeface="Lato"/>
              </a:rPr>
              <a:t> Представить (формирование системного мышления), распаковка образа по деталям</a:t>
            </a:r>
          </a:p>
          <a:p>
            <a:pPr marL="280347" lvl="1" indent="-140174">
              <a:buFont typeface="Arial"/>
              <a:buChar char="•"/>
            </a:pPr>
            <a:r>
              <a:rPr lang="ru-RU" sz="2800" spc="84" dirty="0">
                <a:solidFill>
                  <a:srgbClr val="F5FFE5"/>
                </a:solidFill>
                <a:latin typeface="Lato"/>
              </a:rPr>
              <a:t> Назвать (формирование лингвистической компетенции и управления вниманием ИИ), упаковка образа в запрос</a:t>
            </a:r>
          </a:p>
          <a:p>
            <a:pPr marL="140173" lvl="1"/>
            <a:endParaRPr lang="ru-RU" sz="2800" spc="84" dirty="0">
              <a:solidFill>
                <a:srgbClr val="F5FFE5"/>
              </a:solidFill>
              <a:latin typeface="Lato"/>
            </a:endParaRPr>
          </a:p>
          <a:p>
            <a:pPr marL="140173" lvl="1"/>
            <a:r>
              <a:rPr lang="ru-RU" sz="2800" spc="84" dirty="0">
                <a:solidFill>
                  <a:srgbClr val="F5FFE5"/>
                </a:solidFill>
                <a:latin typeface="Lato"/>
              </a:rPr>
              <a:t>ИИ – шанс от техники вопроса уйти к разработке более тонких пластов осознанной спецификации задачи, глубине ее.</a:t>
            </a:r>
          </a:p>
          <a:p>
            <a:pPr marL="140173" lvl="1"/>
            <a:endParaRPr lang="en-US" sz="2800" spc="84" dirty="0">
              <a:solidFill>
                <a:srgbClr val="F5FFE5"/>
              </a:solidFill>
              <a:latin typeface="Lato"/>
            </a:endParaRPr>
          </a:p>
        </p:txBody>
      </p:sp>
      <p:sp>
        <p:nvSpPr>
          <p:cNvPr id="3" name="Textfeld 2">
            <a:extLst>
              <a:ext uri="{FF2B5EF4-FFF2-40B4-BE49-F238E27FC236}">
                <a16:creationId xmlns:a16="http://schemas.microsoft.com/office/drawing/2014/main" id="{AF1652E1-422B-73E6-1AD1-DB54E59989A7}"/>
              </a:ext>
            </a:extLst>
          </p:cNvPr>
          <p:cNvSpPr txBox="1"/>
          <p:nvPr/>
        </p:nvSpPr>
        <p:spPr>
          <a:xfrm>
            <a:off x="523875" y="718751"/>
            <a:ext cx="8510372" cy="553998"/>
          </a:xfrm>
          <a:prstGeom prst="rect">
            <a:avLst/>
          </a:prstGeom>
          <a:noFill/>
        </p:spPr>
        <p:txBody>
          <a:bodyPr wrap="square" rtlCol="0">
            <a:spAutoFit/>
          </a:bodyPr>
          <a:lstStyle/>
          <a:p>
            <a:r>
              <a:rPr lang="en-GB" sz="3000" b="1" spc="282" dirty="0">
                <a:solidFill>
                  <a:srgbClr val="FFDC79"/>
                </a:solidFill>
                <a:latin typeface="League Spartan Italics"/>
              </a:rPr>
              <a:t>SOFT SKILL´S </a:t>
            </a:r>
            <a:r>
              <a:rPr lang="ru-RU" sz="3000" b="1" spc="282" dirty="0">
                <a:solidFill>
                  <a:srgbClr val="FFDC79"/>
                </a:solidFill>
                <a:latin typeface="League Spartan Italics"/>
              </a:rPr>
              <a:t>ЗАШИТЫЕ ВНУТРИ ПРОЦЕССА</a:t>
            </a:r>
            <a:endParaRPr lang="de-DE" sz="3000" b="1" spc="282" dirty="0">
              <a:solidFill>
                <a:srgbClr val="FFDC79"/>
              </a:solidFill>
              <a:latin typeface="League Spartan Italics"/>
            </a:endParaRPr>
          </a:p>
        </p:txBody>
      </p:sp>
      <p:sp>
        <p:nvSpPr>
          <p:cNvPr id="5" name="Rechteck: abgerundete Ecken 4">
            <a:extLst>
              <a:ext uri="{FF2B5EF4-FFF2-40B4-BE49-F238E27FC236}">
                <a16:creationId xmlns:a16="http://schemas.microsoft.com/office/drawing/2014/main" id="{5EB38B6F-3411-CD11-15ED-AD9608562094}"/>
              </a:ext>
            </a:extLst>
          </p:cNvPr>
          <p:cNvSpPr/>
          <p:nvPr/>
        </p:nvSpPr>
        <p:spPr>
          <a:xfrm>
            <a:off x="363894" y="5411755"/>
            <a:ext cx="11448661" cy="1380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Просто визуализировать – не вариант. При иллюстрировании очень важно задавать в промтах специфику жанра, стиль иллюстрации - эхо этой специфики. Иначе у читателя сработает диссонанс между картинкой и восприятием вербального текста - и будет отторгнуто или одно или другое. Тогда как качественная иллюстрация поможет зарождению читательских подиекстов, смысловых пластов более глубокого уровня</a:t>
            </a:r>
            <a:endParaRPr lang="de-DE" dirty="0"/>
          </a:p>
        </p:txBody>
      </p:sp>
    </p:spTree>
    <p:extLst>
      <p:ext uri="{BB962C8B-B14F-4D97-AF65-F5344CB8AC3E}">
        <p14:creationId xmlns:p14="http://schemas.microsoft.com/office/powerpoint/2010/main" val="4045703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DE2AE33-E609-0DC4-3CB8-D61AFCB5838C}"/>
              </a:ext>
            </a:extLst>
          </p:cNvPr>
          <p:cNvPicPr>
            <a:picLocks noChangeAspect="1"/>
          </p:cNvPicPr>
          <p:nvPr/>
        </p:nvPicPr>
        <p:blipFill>
          <a:blip r:embed="rId2">
            <a:lum contrast="20000"/>
          </a:blip>
          <a:stretch>
            <a:fillRect/>
          </a:stretch>
        </p:blipFill>
        <p:spPr>
          <a:xfrm>
            <a:off x="2926081" y="446314"/>
            <a:ext cx="8888282" cy="6258428"/>
          </a:xfrm>
          <a:prstGeom prst="rect">
            <a:avLst/>
          </a:prstGeom>
        </p:spPr>
      </p:pic>
      <p:sp>
        <p:nvSpPr>
          <p:cNvPr id="13" name="Textfeld 12">
            <a:extLst>
              <a:ext uri="{FF2B5EF4-FFF2-40B4-BE49-F238E27FC236}">
                <a16:creationId xmlns:a16="http://schemas.microsoft.com/office/drawing/2014/main" id="{86A8A51F-59B4-D99F-0553-A773D5E35A26}"/>
              </a:ext>
            </a:extLst>
          </p:cNvPr>
          <p:cNvSpPr txBox="1"/>
          <p:nvPr/>
        </p:nvSpPr>
        <p:spPr>
          <a:xfrm rot="16200000">
            <a:off x="-1644559" y="2516163"/>
            <a:ext cx="6096000" cy="1477328"/>
          </a:xfrm>
          <a:prstGeom prst="rect">
            <a:avLst/>
          </a:prstGeom>
          <a:noFill/>
        </p:spPr>
        <p:txBody>
          <a:bodyPr wrap="square">
            <a:spAutoFit/>
          </a:bodyPr>
          <a:lstStyle/>
          <a:p>
            <a:pPr marL="0" indent="0">
              <a:buNone/>
            </a:pPr>
            <a:r>
              <a:rPr lang="ru-RU" dirty="0"/>
              <a:t>Только человек, который умеет видеть, может осознанно действовать и получать нужные ему результаты. Почему?</a:t>
            </a:r>
          </a:p>
          <a:p>
            <a:pPr marL="0" indent="0">
              <a:buNone/>
            </a:pPr>
            <a:r>
              <a:rPr lang="ru-RU" dirty="0"/>
              <a:t> </a:t>
            </a:r>
          </a:p>
          <a:p>
            <a:pPr marL="0" indent="0">
              <a:buNone/>
            </a:pPr>
            <a:r>
              <a:rPr lang="ru-RU" dirty="0"/>
              <a:t>Как Вы начинаете действовать (что заставляет Вас начать наблюдение, рисование чего-то, ....)</a:t>
            </a:r>
            <a:endParaRPr lang="de-DE" dirty="0"/>
          </a:p>
        </p:txBody>
      </p:sp>
    </p:spTree>
    <p:extLst>
      <p:ext uri="{BB962C8B-B14F-4D97-AF65-F5344CB8AC3E}">
        <p14:creationId xmlns:p14="http://schemas.microsoft.com/office/powerpoint/2010/main" val="2194205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00063"/>
            <a:ext cx="12192000" cy="5857875"/>
          </a:xfrm>
          <a:prstGeom prst="rect">
            <a:avLst/>
          </a:prstGeom>
        </p:spPr>
      </p:pic>
      <p:sp>
        <p:nvSpPr>
          <p:cNvPr id="11" name="Textfeld 10">
            <a:extLst>
              <a:ext uri="{FF2B5EF4-FFF2-40B4-BE49-F238E27FC236}">
                <a16:creationId xmlns:a16="http://schemas.microsoft.com/office/drawing/2014/main" id="{D2BB907E-4763-DAD5-0C08-6157A965D451}"/>
              </a:ext>
            </a:extLst>
          </p:cNvPr>
          <p:cNvSpPr txBox="1"/>
          <p:nvPr/>
        </p:nvSpPr>
        <p:spPr>
          <a:xfrm>
            <a:off x="523875" y="718751"/>
            <a:ext cx="8510372" cy="553998"/>
          </a:xfrm>
          <a:prstGeom prst="rect">
            <a:avLst/>
          </a:prstGeom>
          <a:noFill/>
        </p:spPr>
        <p:txBody>
          <a:bodyPr wrap="square" rtlCol="0">
            <a:spAutoFit/>
          </a:bodyPr>
          <a:lstStyle/>
          <a:p>
            <a:r>
              <a:rPr lang="en-GB" sz="3000" b="1" spc="282" dirty="0">
                <a:solidFill>
                  <a:srgbClr val="FFDC79"/>
                </a:solidFill>
                <a:latin typeface="League Spartan Italics"/>
              </a:rPr>
              <a:t>SOFT SKILL </a:t>
            </a:r>
            <a:r>
              <a:rPr lang="ru-RU" sz="3000" b="1" spc="282" dirty="0">
                <a:solidFill>
                  <a:srgbClr val="FFDC79"/>
                </a:solidFill>
                <a:latin typeface="League Spartan Italics"/>
              </a:rPr>
              <a:t>СИСТЕМНОЕ МЫШЛЕНИЕ</a:t>
            </a:r>
            <a:endParaRPr lang="de-DE" sz="3000" b="1" spc="282" dirty="0">
              <a:solidFill>
                <a:srgbClr val="FFDC79"/>
              </a:solidFill>
              <a:latin typeface="League Spartan Italics"/>
            </a:endParaRPr>
          </a:p>
        </p:txBody>
      </p:sp>
      <p:sp>
        <p:nvSpPr>
          <p:cNvPr id="13" name="TextBox 4">
            <a:extLst>
              <a:ext uri="{FF2B5EF4-FFF2-40B4-BE49-F238E27FC236}">
                <a16:creationId xmlns:a16="http://schemas.microsoft.com/office/drawing/2014/main" id="{3C214F63-9BCE-EDB5-933B-14441D034036}"/>
              </a:ext>
            </a:extLst>
          </p:cNvPr>
          <p:cNvSpPr txBox="1"/>
          <p:nvPr/>
        </p:nvSpPr>
        <p:spPr>
          <a:xfrm>
            <a:off x="381001" y="1431998"/>
            <a:ext cx="6971522" cy="2423740"/>
          </a:xfrm>
          <a:prstGeom prst="rect">
            <a:avLst/>
          </a:prstGeom>
        </p:spPr>
        <p:txBody>
          <a:bodyPr wrap="square" lIns="0" tIns="0" rIns="0" bIns="0" rtlCol="0" anchor="t">
            <a:spAutoFit/>
          </a:bodyPr>
          <a:lstStyle/>
          <a:p>
            <a:pPr marL="280347" lvl="1" indent="-140174">
              <a:buFont typeface="Arial"/>
              <a:buChar char="•"/>
            </a:pPr>
            <a:r>
              <a:rPr lang="ru-RU" sz="2250" spc="84" dirty="0">
                <a:solidFill>
                  <a:srgbClr val="F5FFE5"/>
                </a:solidFill>
                <a:latin typeface="Lato"/>
              </a:rPr>
              <a:t> Как думает системно мыслящий человек?</a:t>
            </a:r>
          </a:p>
          <a:p>
            <a:pPr marL="280347" lvl="1" indent="-140174">
              <a:buFont typeface="Arial"/>
              <a:buChar char="•"/>
            </a:pPr>
            <a:r>
              <a:rPr lang="ru-RU" sz="2250" spc="84" dirty="0">
                <a:solidFill>
                  <a:srgbClr val="F5FFE5"/>
                </a:solidFill>
                <a:latin typeface="Lato"/>
              </a:rPr>
              <a:t> Что такое образное мышление?</a:t>
            </a:r>
          </a:p>
          <a:p>
            <a:pPr marL="280347" lvl="1" indent="-140174">
              <a:buFont typeface="Arial"/>
              <a:buChar char="•"/>
            </a:pPr>
            <a:r>
              <a:rPr lang="ru-RU" sz="2250" spc="84" dirty="0">
                <a:solidFill>
                  <a:srgbClr val="F5FFE5"/>
                </a:solidFill>
                <a:latin typeface="Lato"/>
              </a:rPr>
              <a:t> Что такое метафорическое мышление?</a:t>
            </a:r>
          </a:p>
          <a:p>
            <a:pPr marL="280347" lvl="1" indent="-140174">
              <a:buFont typeface="Arial"/>
              <a:buChar char="•"/>
            </a:pPr>
            <a:r>
              <a:rPr lang="ru-RU" sz="2250" spc="84" dirty="0">
                <a:solidFill>
                  <a:srgbClr val="F5FFE5"/>
                </a:solidFill>
                <a:latin typeface="Lato"/>
              </a:rPr>
              <a:t> Какое мышление и почему отсутствует у ИИ?</a:t>
            </a:r>
          </a:p>
          <a:p>
            <a:pPr marL="140173" lvl="1"/>
            <a:r>
              <a:rPr lang="ru-RU" sz="2250" spc="84" dirty="0">
                <a:solidFill>
                  <a:srgbClr val="F5FFE5"/>
                </a:solidFill>
                <a:latin typeface="Lato"/>
              </a:rPr>
              <a:t>(Откуда мы знаем, что ИИ не «думает», а собирает детали чужих мыслей – коплиментируя их)</a:t>
            </a:r>
            <a:endParaRPr lang="en-US" sz="2250" spc="84" dirty="0">
              <a:solidFill>
                <a:srgbClr val="F5FFE5"/>
              </a:solidFill>
              <a:latin typeface="Lato"/>
            </a:endParaRPr>
          </a:p>
        </p:txBody>
      </p:sp>
      <p:pic>
        <p:nvPicPr>
          <p:cNvPr id="3" name="Picture 6" descr="Picture 6">
            <a:extLst>
              <a:ext uri="{FF2B5EF4-FFF2-40B4-BE49-F238E27FC236}">
                <a16:creationId xmlns:a16="http://schemas.microsoft.com/office/drawing/2014/main" id="{5F056CB5-5252-5477-3ECC-F9B38133FD44}"/>
              </a:ext>
            </a:extLst>
          </p:cNvPr>
          <p:cNvPicPr>
            <a:picLocks noChangeAspect="1"/>
          </p:cNvPicPr>
          <p:nvPr/>
        </p:nvPicPr>
        <p:blipFill>
          <a:blip r:embed="rId4"/>
          <a:stretch>
            <a:fillRect/>
          </a:stretch>
        </p:blipFill>
        <p:spPr>
          <a:xfrm>
            <a:off x="8639058" y="718751"/>
            <a:ext cx="2884248" cy="3044968"/>
          </a:xfrm>
          <a:prstGeom prst="rect">
            <a:avLst/>
          </a:prstGeom>
          <a:ln w="12700">
            <a:miter lim="400000"/>
          </a:ln>
        </p:spPr>
      </p:pic>
      <p:pic>
        <p:nvPicPr>
          <p:cNvPr id="4" name="Picture 2" descr="C:\Users\Uwe Krüger\Desktop\KomPas_HADI\rassylka\KomPas_End_RU_4.jpg">
            <a:extLst>
              <a:ext uri="{FF2B5EF4-FFF2-40B4-BE49-F238E27FC236}">
                <a16:creationId xmlns:a16="http://schemas.microsoft.com/office/drawing/2014/main" id="{E9EB1306-FCA4-D46A-AB8F-1EF5532AFE3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528" t="24174" r="5125" b="62951"/>
          <a:stretch/>
        </p:blipFill>
        <p:spPr bwMode="auto">
          <a:xfrm>
            <a:off x="290512" y="4568581"/>
            <a:ext cx="11610975" cy="1076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028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F6CCE16-B8BE-C0CD-C208-61582B7E1A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00062"/>
            <a:ext cx="12192000" cy="5857875"/>
          </a:xfrm>
          <a:prstGeom prst="rect">
            <a:avLst/>
          </a:prstGeom>
        </p:spPr>
      </p:pic>
      <p:sp>
        <p:nvSpPr>
          <p:cNvPr id="2" name="Titel 1">
            <a:extLst>
              <a:ext uri="{FF2B5EF4-FFF2-40B4-BE49-F238E27FC236}">
                <a16:creationId xmlns:a16="http://schemas.microsoft.com/office/drawing/2014/main" id="{5259EED8-D98D-8B67-FC24-D86870179D8A}"/>
              </a:ext>
            </a:extLst>
          </p:cNvPr>
          <p:cNvSpPr>
            <a:spLocks noGrp="1"/>
          </p:cNvSpPr>
          <p:nvPr>
            <p:ph type="title"/>
          </p:nvPr>
        </p:nvSpPr>
        <p:spPr>
          <a:xfrm>
            <a:off x="363893" y="667754"/>
            <a:ext cx="10515600" cy="614589"/>
          </a:xfrm>
        </p:spPr>
        <p:txBody>
          <a:bodyPr>
            <a:normAutofit fontScale="90000"/>
          </a:bodyPr>
          <a:lstStyle/>
          <a:p>
            <a:r>
              <a:rPr lang="ru-RU" b="1" dirty="0">
                <a:solidFill>
                  <a:schemeClr val="accent4">
                    <a:lumMod val="40000"/>
                    <a:lumOff val="60000"/>
                  </a:schemeClr>
                </a:solidFill>
              </a:rPr>
              <a:t>Что такое дигитальное мышление?</a:t>
            </a:r>
            <a:endParaRPr lang="de-DE" b="1" dirty="0">
              <a:solidFill>
                <a:schemeClr val="accent4">
                  <a:lumMod val="40000"/>
                  <a:lumOff val="60000"/>
                </a:schemeClr>
              </a:solidFill>
            </a:endParaRPr>
          </a:p>
        </p:txBody>
      </p:sp>
      <p:sp>
        <p:nvSpPr>
          <p:cNvPr id="3" name="Inhaltsplatzhalter 2">
            <a:extLst>
              <a:ext uri="{FF2B5EF4-FFF2-40B4-BE49-F238E27FC236}">
                <a16:creationId xmlns:a16="http://schemas.microsoft.com/office/drawing/2014/main" id="{2781AE82-B9E2-B57D-0810-8409BAC2E397}"/>
              </a:ext>
            </a:extLst>
          </p:cNvPr>
          <p:cNvSpPr>
            <a:spLocks noGrp="1"/>
          </p:cNvSpPr>
          <p:nvPr>
            <p:ph idx="1"/>
          </p:nvPr>
        </p:nvSpPr>
        <p:spPr>
          <a:xfrm>
            <a:off x="363893" y="1643678"/>
            <a:ext cx="11271379" cy="4239273"/>
          </a:xfrm>
        </p:spPr>
        <p:txBody>
          <a:bodyPr/>
          <a:lstStyle/>
          <a:p>
            <a:r>
              <a:rPr lang="ru-RU" sz="2400" spc="84" dirty="0">
                <a:solidFill>
                  <a:srgbClr val="F5FFE5"/>
                </a:solidFill>
                <a:latin typeface="Lato"/>
              </a:rPr>
              <a:t>это совокупность знаний и навыков, целью которых является улучшение жизни человека в современном технологичном мире [РБК Тренды, 2021]</a:t>
            </a:r>
          </a:p>
          <a:p>
            <a:r>
              <a:rPr lang="ru-RU" sz="2400" spc="84" dirty="0">
                <a:solidFill>
                  <a:srgbClr val="F5FFE5"/>
                </a:solidFill>
                <a:latin typeface="Lato"/>
              </a:rPr>
              <a:t>(от англ. Digital mindset) — это совокупность hard и soft skills, значительно упрощающих жизнь в современном технологичном мире.</a:t>
            </a:r>
          </a:p>
          <a:p>
            <a:r>
              <a:rPr lang="ru-RU" sz="2400" spc="84" dirty="0">
                <a:solidFill>
                  <a:srgbClr val="F5FFE5"/>
                </a:solidFill>
                <a:latin typeface="Lato"/>
              </a:rPr>
              <a:t>это основа для изменения собственного понимания лидерства (да нет – над машиной не лидерство, а ее инструментализация).</a:t>
            </a:r>
          </a:p>
          <a:p>
            <a:r>
              <a:rPr lang="ru-RU" sz="2400" spc="84" dirty="0">
                <a:solidFill>
                  <a:srgbClr val="F5FFE5"/>
                </a:solidFill>
                <a:latin typeface="Lato"/>
              </a:rPr>
              <a:t>это мышление разумом, причем примитивным разумом (если притивное – это безэмоциональное, системоориентированное и узкоспециализируемое, то да)</a:t>
            </a:r>
            <a:endParaRPr lang="de-DE" sz="2400" spc="84" dirty="0">
              <a:solidFill>
                <a:srgbClr val="F5FFE5"/>
              </a:solidFill>
              <a:latin typeface="Lato"/>
            </a:endParaRPr>
          </a:p>
        </p:txBody>
      </p:sp>
    </p:spTree>
    <p:extLst>
      <p:ext uri="{BB962C8B-B14F-4D97-AF65-F5344CB8AC3E}">
        <p14:creationId xmlns:p14="http://schemas.microsoft.com/office/powerpoint/2010/main" val="205369399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2672</Words>
  <Application>Microsoft Office PowerPoint</Application>
  <PresentationFormat>Breitbild</PresentationFormat>
  <Paragraphs>162</Paragraphs>
  <Slides>24</Slides>
  <Notes>1</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24</vt:i4>
      </vt:variant>
    </vt:vector>
  </HeadingPairs>
  <TitlesOfParts>
    <vt:vector size="35" baseType="lpstr">
      <vt:lpstr>Arial</vt:lpstr>
      <vt:lpstr>Calibri</vt:lpstr>
      <vt:lpstr>Calibri Light</vt:lpstr>
      <vt:lpstr>Franklin Gothic Book</vt:lpstr>
      <vt:lpstr>Lato</vt:lpstr>
      <vt:lpstr>Lato Bold</vt:lpstr>
      <vt:lpstr>Lato Heavy Bold</vt:lpstr>
      <vt:lpstr>League Spartan</vt:lpstr>
      <vt:lpstr>League Spartan Italics</vt:lpstr>
      <vt:lpstr>Wingdings</vt:lpstr>
      <vt:lpstr>Office</vt:lpstr>
      <vt:lpstr>PowerPoint-Präsentation</vt:lpstr>
      <vt:lpstr>Этот вебинар поможет вам лучше понять:</vt:lpstr>
      <vt:lpstr>Что умеет сегодня ИИ?</vt:lpstr>
      <vt:lpstr>PowerPoint-Präsentation</vt:lpstr>
      <vt:lpstr>PowerPoint-Präsentation</vt:lpstr>
      <vt:lpstr>PowerPoint-Präsentation</vt:lpstr>
      <vt:lpstr>PowerPoint-Präsentation</vt:lpstr>
      <vt:lpstr>PowerPoint-Präsentation</vt:lpstr>
      <vt:lpstr>Что такое дигитальное мышление?</vt:lpstr>
      <vt:lpstr>Дигитальное мышление – это...</vt:lpstr>
      <vt:lpstr>С позиции психологии</vt:lpstr>
      <vt:lpstr>Каковы выводы?</vt:lpstr>
      <vt:lpstr>PowerPoint-Präsentation</vt:lpstr>
      <vt:lpstr>PowerPoint-Präsentation</vt:lpstr>
      <vt:lpstr>PowerPoint-Präsentation</vt:lpstr>
      <vt:lpstr>Ежедневный тренинг видения – от рассматривания к наблюдению</vt:lpstr>
      <vt:lpstr>Самый главный вопрос в жизни – почему или зачем? Первичный вектор развития в прошлое или в будущее?</vt:lpstr>
      <vt:lpstr>Увидеть = распаковать скрытое в объекте и переупаковать под себя (свои задачи) через «Зачем?»</vt:lpstr>
      <vt:lpstr>Что в подтексте (октализ осознанности)</vt:lpstr>
      <vt:lpstr>Как писать тексты?</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формировать запрос </dc:title>
  <dc:creator>Uwe Krüger</dc:creator>
  <cp:lastModifiedBy>Uwe Krüger</cp:lastModifiedBy>
  <cp:revision>54</cp:revision>
  <dcterms:created xsi:type="dcterms:W3CDTF">2023-04-22T12:27:32Z</dcterms:created>
  <dcterms:modified xsi:type="dcterms:W3CDTF">2023-05-09T12:59:41Z</dcterms:modified>
</cp:coreProperties>
</file>