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2" r:id="rId4"/>
    <p:sldId id="281" r:id="rId5"/>
    <p:sldId id="280" r:id="rId6"/>
    <p:sldId id="279" r:id="rId7"/>
    <p:sldId id="278" r:id="rId8"/>
    <p:sldId id="273" r:id="rId9"/>
    <p:sldId id="277" r:id="rId10"/>
    <p:sldId id="276" r:id="rId11"/>
    <p:sldId id="275" r:id="rId12"/>
    <p:sldId id="274" r:id="rId13"/>
    <p:sldId id="272" r:id="rId14"/>
    <p:sldId id="284" r:id="rId15"/>
    <p:sldId id="285" r:id="rId16"/>
    <p:sldId id="271" r:id="rId17"/>
    <p:sldId id="270" r:id="rId18"/>
    <p:sldId id="269" r:id="rId19"/>
    <p:sldId id="268" r:id="rId20"/>
    <p:sldId id="267" r:id="rId21"/>
    <p:sldId id="266" r:id="rId22"/>
    <p:sldId id="265" r:id="rId23"/>
    <p:sldId id="264" r:id="rId24"/>
    <p:sldId id="263" r:id="rId25"/>
    <p:sldId id="262" r:id="rId26"/>
    <p:sldId id="261" r:id="rId27"/>
    <p:sldId id="260" r:id="rId28"/>
    <p:sldId id="257" r:id="rId29"/>
    <p:sldId id="258" r:id="rId30"/>
    <p:sldId id="292" r:id="rId31"/>
    <p:sldId id="291" r:id="rId32"/>
    <p:sldId id="290" r:id="rId33"/>
    <p:sldId id="289" r:id="rId34"/>
    <p:sldId id="288" r:id="rId35"/>
    <p:sldId id="287" r:id="rId36"/>
    <p:sldId id="286" r:id="rId37"/>
    <p:sldId id="259" r:id="rId38"/>
    <p:sldId id="304" r:id="rId39"/>
    <p:sldId id="298" r:id="rId40"/>
    <p:sldId id="297" r:id="rId41"/>
    <p:sldId id="296" r:id="rId42"/>
    <p:sldId id="295" r:id="rId43"/>
    <p:sldId id="294" r:id="rId44"/>
    <p:sldId id="293" r:id="rId45"/>
    <p:sldId id="302" r:id="rId46"/>
    <p:sldId id="301" r:id="rId47"/>
    <p:sldId id="300" r:id="rId48"/>
    <p:sldId id="305" r:id="rId49"/>
    <p:sldId id="306" r:id="rId50"/>
    <p:sldId id="308" r:id="rId51"/>
    <p:sldId id="309" r:id="rId52"/>
    <p:sldId id="307" r:id="rId53"/>
    <p:sldId id="310" r:id="rId54"/>
    <p:sldId id="311" r:id="rId55"/>
    <p:sldId id="313" r:id="rId56"/>
    <p:sldId id="316" r:id="rId57"/>
    <p:sldId id="315" r:id="rId58"/>
    <p:sldId id="314" r:id="rId59"/>
    <p:sldId id="299" r:id="rId6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85" autoAdjust="0"/>
    <p:restoredTop sz="94660"/>
  </p:normalViewPr>
  <p:slideViewPr>
    <p:cSldViewPr>
      <p:cViewPr>
        <p:scale>
          <a:sx n="102" d="100"/>
          <a:sy n="102" d="100"/>
        </p:scale>
        <p:origin x="-725" y="-30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67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42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6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6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80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35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1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29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37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2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de-D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1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bilingual-online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erra.ru/blog/40-istochnikov-besplatnykh-foto-dlya-vashego-bloga.html" TargetMode="External"/><Relationship Id="rId2" Type="http://schemas.openxmlformats.org/officeDocument/2006/relationships/hyperlink" Target="https://ru.depositphotos.com/stock-photos/%D1%81%D0%B2%D0%BE%D0%B1%D0%BE%D0%B4%D0%BD%D1%8B%D0%B9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seonews.ru/analytics/avtorskoe-pravo-na-izobrazheniya-otkuda-brat-kartinki-chtoby-ne-narushit-zakon/" TargetMode="External"/><Relationship Id="rId4" Type="http://schemas.openxmlformats.org/officeDocument/2006/relationships/hyperlink" Target="https://pixabay.com/ru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marinakurvits.com/interaktivnie-listi-wizer/" TargetMode="External"/><Relationship Id="rId2" Type="http://schemas.openxmlformats.org/officeDocument/2006/relationships/hyperlink" Target="https://sites.google.com/site/tkvgelearning/webservises/worksheet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idaktor.ru/konstruktor-interaktivnyx-rabochix-listov/" TargetMode="External"/><Relationship Id="rId5" Type="http://schemas.openxmlformats.org/officeDocument/2006/relationships/hyperlink" Target="https://www.liveworksheets.com/" TargetMode="External"/><Relationship Id="rId4" Type="http://schemas.openxmlformats.org/officeDocument/2006/relationships/hyperlink" Target="http://marinakurvits.com/interaktivni%D0%B5_listi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AKO8u90uys&amp;list=PLVKGJZWfmPnpiKBCtCcBA6SS9uXFBWoFI&amp;index=54&amp;t=103s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635896" y="1347614"/>
            <a:ext cx="5400600" cy="147002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ГОТОВИМ РАБОЧИЕ ЛИСТЫ ДЛЯ ОНЛАЙН-ОБУЧЕНИЯ</a:t>
            </a:r>
            <a:endParaRPr lang="de-DE" sz="32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867894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научный рук-ль международных сетевых </a:t>
            </a:r>
            <a:r>
              <a:rPr lang="ru-RU" sz="1200" dirty="0" smtClean="0"/>
              <a:t>лабораторий </a:t>
            </a:r>
            <a:r>
              <a:rPr lang="ru-RU" sz="1200" dirty="0"/>
              <a:t>«Инновационные технологии в сфере поликультурного образования</a:t>
            </a:r>
            <a:r>
              <a:rPr lang="ru-RU" sz="1200" dirty="0" smtClean="0"/>
              <a:t>» и Международного </a:t>
            </a:r>
            <a:r>
              <a:rPr lang="ru-RU" sz="1200" dirty="0" err="1" smtClean="0"/>
              <a:t>методсовета</a:t>
            </a:r>
            <a:r>
              <a:rPr lang="de-DE" sz="1200" dirty="0" smtClean="0"/>
              <a:t> </a:t>
            </a:r>
            <a:r>
              <a:rPr lang="ru-RU" sz="1200" dirty="0" smtClean="0"/>
              <a:t>по многоязычию и межкультурной коммуникации, </a:t>
            </a:r>
            <a:r>
              <a:rPr lang="ru-RU" sz="1200" dirty="0"/>
              <a:t>эксперт </a:t>
            </a:r>
            <a:r>
              <a:rPr lang="ru-RU" sz="1200" dirty="0" smtClean="0"/>
              <a:t>Федерального </a:t>
            </a:r>
            <a:r>
              <a:rPr lang="ru-RU" sz="1200" dirty="0"/>
              <a:t>реестра научно-технической сферы РФ</a:t>
            </a:r>
            <a:r>
              <a:rPr lang="ru-RU" sz="1200" dirty="0" smtClean="0"/>
              <a:t>, эксперт АСИ, эксперт Детского онлайн-университета для стран СНГ и др., </a:t>
            </a:r>
            <a:r>
              <a:rPr lang="ru-RU" sz="1200" dirty="0"/>
              <a:t>член правления ОЦ </a:t>
            </a:r>
            <a:r>
              <a:rPr lang="ru-RU" sz="1200" dirty="0" err="1"/>
              <a:t>ИКаРуС</a:t>
            </a:r>
            <a:r>
              <a:rPr lang="ru-RU" sz="1200" dirty="0"/>
              <a:t>, рук-ль портала </a:t>
            </a:r>
            <a:r>
              <a:rPr lang="de-DE" sz="1200" u="sng" dirty="0">
                <a:hlinkClick r:id="rId2"/>
              </a:rPr>
              <a:t>http</a:t>
            </a:r>
            <a:r>
              <a:rPr lang="ru-RU" sz="1200" u="sng" dirty="0">
                <a:hlinkClick r:id="rId2"/>
              </a:rPr>
              <a:t>://</a:t>
            </a:r>
            <a:r>
              <a:rPr lang="de-DE" sz="1200" u="sng" dirty="0">
                <a:hlinkClick r:id="rId2"/>
              </a:rPr>
              <a:t>bilingual</a:t>
            </a:r>
            <a:r>
              <a:rPr lang="ru-RU" sz="1200" u="sng" dirty="0">
                <a:hlinkClick r:id="rId2"/>
              </a:rPr>
              <a:t>-</a:t>
            </a:r>
            <a:r>
              <a:rPr lang="de-DE" sz="1200" u="sng" dirty="0">
                <a:hlinkClick r:id="rId2"/>
              </a:rPr>
              <a:t>online</a:t>
            </a:r>
            <a:r>
              <a:rPr lang="ru-RU" sz="1200" u="sng" dirty="0">
                <a:hlinkClick r:id="rId2"/>
              </a:rPr>
              <a:t>.</a:t>
            </a:r>
            <a:r>
              <a:rPr lang="de-DE" sz="1200" u="sng" dirty="0" err="1" smtClean="0">
                <a:hlinkClick r:id="rId2"/>
              </a:rPr>
              <a:t>net</a:t>
            </a:r>
            <a:r>
              <a:rPr lang="ru-RU" sz="1200" dirty="0" smtClean="0"/>
              <a:t> </a:t>
            </a:r>
            <a:endParaRPr lang="ru-RU" sz="1200" dirty="0"/>
          </a:p>
          <a:p>
            <a:pPr algn="r"/>
            <a:r>
              <a:rPr lang="ru-RU" sz="1200" dirty="0" smtClean="0"/>
              <a:t>Кудрявцева </a:t>
            </a:r>
            <a:r>
              <a:rPr lang="ru-RU" sz="1200" dirty="0"/>
              <a:t>Екатерина </a:t>
            </a:r>
            <a:r>
              <a:rPr lang="ru-RU" sz="1200" dirty="0" smtClean="0"/>
              <a:t>Львовна, </a:t>
            </a:r>
            <a:r>
              <a:rPr lang="de-DE" sz="1200" dirty="0" err="1"/>
              <a:t>PhD</a:t>
            </a:r>
            <a:r>
              <a:rPr lang="de-DE" sz="1200" dirty="0"/>
              <a:t> </a:t>
            </a:r>
          </a:p>
        </p:txBody>
      </p:sp>
      <p:pic>
        <p:nvPicPr>
          <p:cNvPr id="9" name="Picture 2" descr="Six Characteristics of a Great Online Education Teacher | Walde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7535"/>
            <a:ext cx="288032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323528" y="483518"/>
            <a:ext cx="4680520" cy="4320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РАБОЧИЕ ЛИСТЫ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Развивают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подтемы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и решают конкретные задачи внутри структуры занятия (как ступеньки общей лестницы)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Запрашивают информацию у учащихся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Предлагают варианты «опор» для решений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Помогают фиксировать варианты ответов (заметки на полях)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Привлекают внимание к деталям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Предлагают пути реализации дальнейшей работы с учетом способностей ученика</a:t>
            </a:r>
            <a:endParaRPr lang="de-DE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860032" y="555526"/>
            <a:ext cx="41868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Чем отличается презентация </a:t>
            </a:r>
            <a:r>
              <a:rPr lang="ru-RU" sz="2800" b="1" dirty="0">
                <a:solidFill>
                  <a:srgbClr val="002060"/>
                </a:solidFill>
              </a:rPr>
              <a:t>к </a:t>
            </a:r>
            <a:r>
              <a:rPr lang="ru-RU" sz="2800" b="1" dirty="0" smtClean="0">
                <a:solidFill>
                  <a:srgbClr val="002060"/>
                </a:solidFill>
              </a:rPr>
              <a:t>занятию от </a:t>
            </a:r>
            <a:r>
              <a:rPr lang="ru-RU" sz="2800" b="1" u="sng" dirty="0" smtClean="0">
                <a:solidFill>
                  <a:srgbClr val="002060"/>
                </a:solidFill>
              </a:rPr>
              <a:t>рабочих листов</a:t>
            </a:r>
            <a:r>
              <a:rPr lang="ru-RU" sz="2800" b="1" dirty="0" smtClean="0">
                <a:solidFill>
                  <a:srgbClr val="002060"/>
                </a:solidFill>
              </a:rPr>
              <a:t>?</a:t>
            </a:r>
            <a:endParaRPr lang="de-D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83518"/>
            <a:ext cx="5552371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5868144" y="555526"/>
            <a:ext cx="327585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B050"/>
                </a:solidFill>
              </a:rPr>
              <a:t>Пример </a:t>
            </a:r>
          </a:p>
          <a:p>
            <a:r>
              <a:rPr lang="ru-RU" sz="3600" b="1" dirty="0" smtClean="0">
                <a:solidFill>
                  <a:srgbClr val="00B050"/>
                </a:solidFill>
              </a:rPr>
              <a:t>рабочих листов</a:t>
            </a:r>
            <a:endParaRPr lang="de-DE" sz="3600" b="1" dirty="0">
              <a:solidFill>
                <a:srgbClr val="00B050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0" y="1923678"/>
            <a:ext cx="4347307" cy="2726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4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1550"/>
            <a:ext cx="4981515" cy="379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868144" y="555526"/>
            <a:ext cx="3275856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B050"/>
                </a:solidFill>
              </a:rPr>
              <a:t>Пример </a:t>
            </a:r>
          </a:p>
          <a:p>
            <a:r>
              <a:rPr lang="ru-RU" sz="3600" b="1" dirty="0" smtClean="0">
                <a:solidFill>
                  <a:srgbClr val="00B050"/>
                </a:solidFill>
              </a:rPr>
              <a:t>рабочих листов</a:t>
            </a:r>
            <a:endParaRPr lang="de-DE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029200" y="699542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B0F0"/>
                </a:solidFill>
              </a:rPr>
              <a:t>Откуда это: Презентация или рабочие листы?</a:t>
            </a:r>
            <a:endParaRPr lang="de-DE" sz="3200" b="1" dirty="0">
              <a:solidFill>
                <a:srgbClr val="00B0F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9"/>
            <a:ext cx="5184576" cy="378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3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9543"/>
            <a:ext cx="5112568" cy="386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29200" y="699542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B0F0"/>
                </a:solidFill>
              </a:rPr>
              <a:t>Откуда это: Презентация или рабочие листы?</a:t>
            </a:r>
            <a:endParaRPr lang="de-DE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436096" y="555526"/>
            <a:ext cx="35387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B050"/>
                </a:solidFill>
              </a:rPr>
              <a:t>Рабочие листы могут быть разноуровневыми!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23528" y="483518"/>
            <a:ext cx="52669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Важно, чтобы на разном уровне (доступном каждому индивидуально), учащиеся пришли к примерно одним и тем же выводам.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Просто пути «искателей», «наблюдателей» и «слушателей» будут не идентичны. Кто-то сможет расспросить родителей, кто-то полезет в интернет, кто-то выстроит путь доказательства на основании собственного опыта или обязательного минимума данного вами материала…</a:t>
            </a:r>
            <a:endParaRPr lang="de-DE" sz="2000" dirty="0" smtClean="0">
              <a:solidFill>
                <a:schemeClr val="tx1"/>
              </a:solidFill>
            </a:endParaRPr>
          </a:p>
          <a:p>
            <a:pPr algn="l"/>
            <a:r>
              <a:rPr lang="ru-RU" sz="2000" dirty="0" smtClean="0">
                <a:solidFill>
                  <a:srgbClr val="00B050"/>
                </a:solidFill>
              </a:rPr>
              <a:t>Презентация рассчитана на обязательный минимум (минимальный уровень)</a:t>
            </a:r>
            <a:endParaRPr lang="de-DE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0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5526"/>
            <a:ext cx="5315167" cy="400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4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3519"/>
            <a:ext cx="5904656" cy="431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18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251520" y="483518"/>
            <a:ext cx="47628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smtClean="0">
                <a:solidFill>
                  <a:srgbClr val="00B050"/>
                </a:solidFill>
              </a:rPr>
              <a:t>Когда вы готовите онлайн-встречу, сначала ВСЁ собирается в презентацию (</a:t>
            </a:r>
            <a:r>
              <a:rPr lang="de-DE" sz="2400" b="1" smtClean="0">
                <a:solidFill>
                  <a:srgbClr val="00B050"/>
                </a:solidFill>
              </a:rPr>
              <a:t>PowerPoint</a:t>
            </a:r>
            <a:r>
              <a:rPr lang="ru-RU" sz="2400" b="1" smtClean="0">
                <a:solidFill>
                  <a:srgbClr val="00B050"/>
                </a:solidFill>
              </a:rPr>
              <a:t>). Это помогает вам выстроить структуру занятия четко, собрать необходимый материал, проверить источники…</a:t>
            </a:r>
          </a:p>
          <a:p>
            <a:pPr algn="l"/>
            <a:r>
              <a:rPr lang="ru-RU" sz="2400" b="1" smtClean="0">
                <a:solidFill>
                  <a:srgbClr val="00B050"/>
                </a:solidFill>
              </a:rPr>
              <a:t>Только сложив все в «копилку» </a:t>
            </a:r>
            <a:r>
              <a:rPr lang="de-DE" sz="2400" b="1" smtClean="0">
                <a:solidFill>
                  <a:srgbClr val="00B050"/>
                </a:solidFill>
              </a:rPr>
              <a:t>PPT</a:t>
            </a:r>
            <a:r>
              <a:rPr lang="ru-RU" sz="2400" b="1" smtClean="0">
                <a:solidFill>
                  <a:srgbClr val="00B050"/>
                </a:solidFill>
              </a:rPr>
              <a:t>, вы разбиваете ее на презентацию и рабочие листы!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4048" y="483518"/>
            <a:ext cx="41399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</a:rPr>
              <a:t>ВНИМАНИЕ!</a:t>
            </a:r>
            <a:endParaRPr lang="de-DE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5148064" y="843558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На что обращать внимание при создании рабочих листов?</a:t>
            </a:r>
            <a:endParaRPr lang="de-D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79512" y="699543"/>
            <a:ext cx="5472608" cy="36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Четкость формулировок (проверить на наличие незнакомых и потенциально непонятных ученику слов)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Наличие информации, предполагающей вариативность ответов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Возможность самопроверки сразу (в </a:t>
            </a:r>
            <a:r>
              <a:rPr lang="ru-RU" sz="1600" dirty="0" err="1" smtClean="0">
                <a:solidFill>
                  <a:schemeClr val="tx1"/>
                </a:solidFill>
              </a:rPr>
              <a:t>т.ч</a:t>
            </a:r>
            <a:r>
              <a:rPr lang="ru-RU" sz="1600" dirty="0" smtClean="0">
                <a:solidFill>
                  <a:schemeClr val="tx1"/>
                </a:solidFill>
              </a:rPr>
              <a:t>. без педагога) (</a:t>
            </a:r>
            <a:r>
              <a:rPr lang="de-DE" sz="1600" dirty="0" smtClean="0">
                <a:solidFill>
                  <a:schemeClr val="tx1"/>
                </a:solidFill>
              </a:rPr>
              <a:t>QR</a:t>
            </a:r>
            <a:r>
              <a:rPr lang="ru-RU" sz="1600" dirty="0" smtClean="0">
                <a:solidFill>
                  <a:schemeClr val="tx1"/>
                </a:solidFill>
              </a:rPr>
              <a:t>-код)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Однозначность визуального контента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Достаточность (можно по ним проработать основной объем темы, найти выход на дополнительный материал, вспомнить пройденное по истечении какого-то времени)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Постепенность погружения в тему (от простого к сложному, от частично заполненной таблице к полностью свободной и даже без вариантов ответов)</a:t>
            </a:r>
          </a:p>
        </p:txBody>
      </p:sp>
    </p:spTree>
    <p:extLst>
      <p:ext uri="{BB962C8B-B14F-4D97-AF65-F5344CB8AC3E}">
        <p14:creationId xmlns:p14="http://schemas.microsoft.com/office/powerpoint/2010/main" val="21776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977935" y="771550"/>
            <a:ext cx="41535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</a:rPr>
              <a:t>Содержание </a:t>
            </a:r>
            <a:r>
              <a:rPr lang="ru-RU" sz="3200" b="1" dirty="0" err="1" smtClean="0">
                <a:solidFill>
                  <a:srgbClr val="002060"/>
                </a:solidFill>
              </a:rPr>
              <a:t>вебинара</a:t>
            </a:r>
            <a:endParaRPr lang="de-DE" sz="32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843558"/>
            <a:ext cx="56886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ru-RU" sz="2000" dirty="0"/>
              <a:t>Чем отличается презентация для лекции от презентации для занятия онлайн?</a:t>
            </a:r>
          </a:p>
          <a:p>
            <a:pPr marL="514350" indent="-514350">
              <a:buAutoNum type="arabicParenR"/>
            </a:pPr>
            <a:r>
              <a:rPr lang="ru-RU" sz="2000" dirty="0"/>
              <a:t>Чем отличаются рабочие листы от презентации для занятия онлайн?</a:t>
            </a:r>
          </a:p>
          <a:p>
            <a:pPr marL="514350" indent="-514350">
              <a:buAutoNum type="arabicParenR"/>
            </a:pPr>
            <a:r>
              <a:rPr lang="ru-RU" sz="2000" dirty="0"/>
              <a:t>На что обращать внимание при создании рабочих листов вообще?</a:t>
            </a:r>
          </a:p>
          <a:p>
            <a:pPr marL="514350" indent="-514350">
              <a:buAutoNum type="arabicParenR"/>
            </a:pPr>
            <a:r>
              <a:rPr lang="ru-RU" sz="2000" dirty="0"/>
              <a:t>В чем отличие рабочих листов</a:t>
            </a:r>
            <a:r>
              <a:rPr lang="de-DE" sz="2000" dirty="0"/>
              <a:t> </a:t>
            </a:r>
            <a:r>
              <a:rPr lang="ru-RU" sz="2000" dirty="0"/>
              <a:t>именно для онлайн-обучения?</a:t>
            </a:r>
          </a:p>
          <a:p>
            <a:pPr marL="514350" indent="-514350">
              <a:buAutoNum type="arabicParenR"/>
            </a:pPr>
            <a:r>
              <a:rPr lang="ru-RU" sz="2000" dirty="0"/>
              <a:t>Рабочие листы открытого и закрытого типа.</a:t>
            </a:r>
          </a:p>
          <a:p>
            <a:pPr marL="514350" indent="-514350">
              <a:buFont typeface="Arial" pitchFamily="34" charset="0"/>
              <a:buAutoNum type="arabicParenR"/>
            </a:pPr>
            <a:r>
              <a:rPr lang="ru-RU" sz="2000" dirty="0"/>
              <a:t>Как соблюсти авторские права и не рисковать получением штрафа</a:t>
            </a:r>
            <a:r>
              <a:rPr lang="ru-RU" sz="2000" dirty="0" smtClean="0"/>
              <a:t>?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5438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27560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DE" dirty="0"/>
              <a:t>* </a:t>
            </a:r>
            <a:r>
              <a:rPr lang="ru-RU" dirty="0" smtClean="0"/>
              <a:t>Наличие </a:t>
            </a:r>
            <a:r>
              <a:rPr lang="ru-RU" dirty="0"/>
              <a:t>места для работы ученика</a:t>
            </a:r>
          </a:p>
          <a:p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*</a:t>
            </a:r>
            <a:r>
              <a:rPr lang="ru-RU" dirty="0"/>
              <a:t>Возможность распечатки не только в цвете, но и в оттенках серого (ч/б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dirty="0"/>
              <a:t>*</a:t>
            </a:r>
            <a:r>
              <a:rPr lang="ru-RU" dirty="0"/>
              <a:t>Листы после работы подшиваются в скоросшиватель! Помните о поле в 3 см. слева для сшивки!</a:t>
            </a:r>
            <a:endParaRPr lang="de-DE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148064" y="843558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На что обращать внимание при создании рабочих листов?</a:t>
            </a:r>
            <a:endParaRPr lang="de-D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220072" y="843559"/>
            <a:ext cx="37651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B050"/>
                </a:solidFill>
              </a:rPr>
              <a:t>На что обращать внимание при создании рабочих листов для онлайн-встреч?</a:t>
            </a: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51520" y="483518"/>
            <a:ext cx="4824536" cy="4471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Их «</a:t>
            </a:r>
            <a:r>
              <a:rPr lang="ru-RU" sz="1600" dirty="0" err="1" smtClean="0">
                <a:solidFill>
                  <a:schemeClr val="tx1"/>
                </a:solidFill>
              </a:rPr>
              <a:t>синхронизируемость</a:t>
            </a:r>
            <a:r>
              <a:rPr lang="ru-RU" sz="1600" dirty="0" smtClean="0">
                <a:solidFill>
                  <a:schemeClr val="tx1"/>
                </a:solidFill>
              </a:rPr>
              <a:t>» с презентацией (как ствол и ветви)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В презентации важнее визуальность, значит в рабочих листах также важен визуальный контент (как помощь и контекст для ответа на вопросы; не отвлекающий, а помогающий сконцентрироваться на важном)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Рабочие листы для онлайн-встречи избавляют учащихся от необходимости лезть в интернет в поисках </a:t>
            </a:r>
            <a:r>
              <a:rPr lang="ru-RU" sz="1600" dirty="0" err="1" smtClean="0">
                <a:solidFill>
                  <a:schemeClr val="tx1"/>
                </a:solidFill>
              </a:rPr>
              <a:t>доп.информации</a:t>
            </a:r>
            <a:r>
              <a:rPr lang="ru-RU" sz="1600" dirty="0" smtClean="0">
                <a:solidFill>
                  <a:schemeClr val="tx1"/>
                </a:solidFill>
              </a:rPr>
              <a:t> для ответа на вопрос. Они предлагают все, что нужно для первичного «входа» и размышлений над углублением ответа, для дискуссии... Но возможны и </a:t>
            </a:r>
            <a:r>
              <a:rPr lang="ru-RU" sz="1600" dirty="0" err="1" smtClean="0">
                <a:solidFill>
                  <a:schemeClr val="tx1"/>
                </a:solidFill>
              </a:rPr>
              <a:t>линки</a:t>
            </a:r>
            <a:r>
              <a:rPr lang="ru-RU" sz="1600" dirty="0" smtClean="0">
                <a:solidFill>
                  <a:schemeClr val="tx1"/>
                </a:solidFill>
              </a:rPr>
              <a:t> на </a:t>
            </a:r>
            <a:r>
              <a:rPr lang="ru-RU" sz="1600" dirty="0" err="1" smtClean="0">
                <a:solidFill>
                  <a:schemeClr val="tx1"/>
                </a:solidFill>
              </a:rPr>
              <a:t>допресурсы</a:t>
            </a:r>
            <a:r>
              <a:rPr lang="ru-RU" sz="1600" dirty="0" smtClean="0">
                <a:solidFill>
                  <a:schemeClr val="tx1"/>
                </a:solidFill>
              </a:rPr>
              <a:t> (именно как дополнительные)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</a:rPr>
              <a:t>Конструкция листа рассчитана на преобразование исходного материала листа, активную работу ученика с ним. </a:t>
            </a:r>
          </a:p>
          <a:p>
            <a:pPr algn="l">
              <a:buFont typeface="Wingdings" panose="05000000000000000000" pitchFamily="2" charset="2"/>
              <a:buChar char="ü"/>
            </a:pP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55526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Они легко читаются благодаря четкой структуре (визуальность). Но на них не выделено «главное» - так как главное для каждого ученика свое. И задача педагога – научить выявлять его самостоятельно (инфо-компетенция).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Рабочий лист имеет автора – не забывайте оставлять место не только для работы ученика, но и для даты и ФИО (сверху на каждом листе)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Обязательна нумерация как слайдов презентации, так и рабочих листов (оптимально, относительно слайдов презентации: слайд 1, </a:t>
            </a:r>
            <a:r>
              <a:rPr lang="ru-RU" sz="1600" dirty="0" err="1"/>
              <a:t>раб.листы</a:t>
            </a:r>
            <a:r>
              <a:rPr lang="ru-RU" sz="1600" dirty="0"/>
              <a:t> 1а, 1б, 1 в…)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Должны в презентации или </a:t>
            </a:r>
            <a:r>
              <a:rPr lang="ru-RU" sz="1600" dirty="0" err="1"/>
              <a:t>раздатке</a:t>
            </a:r>
            <a:r>
              <a:rPr lang="ru-RU" sz="1600" dirty="0"/>
              <a:t> после урока быть ключи – ответы к рабочим листам для самопроверки (создавать ключи одновременно с листами!)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64088" y="843559"/>
            <a:ext cx="362108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B050"/>
                </a:solidFill>
              </a:rPr>
              <a:t>На что обращать внимание при создании рабочих листов для онлайн-встреч?</a:t>
            </a:r>
            <a:endParaRPr lang="de-DE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3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3518"/>
            <a:ext cx="2808312" cy="177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3558"/>
            <a:ext cx="4698603" cy="350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3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8184" y="51470"/>
            <a:ext cx="2344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ЧТО? В СВЯЗКЕ С ГДЕ?</a:t>
            </a:r>
            <a:endParaRPr lang="de-DE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18330" y="699542"/>
            <a:ext cx="3821689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70C0"/>
                </a:solidFill>
              </a:rPr>
              <a:t>Рабочие листы закрытого типа</a:t>
            </a:r>
            <a:endParaRPr lang="de-DE" sz="3200" b="1" dirty="0">
              <a:solidFill>
                <a:srgbClr val="0070C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7544" y="483519"/>
            <a:ext cx="4464496" cy="2455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Возможен только 1 правильный вариант ответа в единственно верной формулировке; требуют и проверяют память ученика, а не мотивируют к размышлению и собственным выводам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8" name="Picture 2" descr="WEB 2.0 - сервисы для школ: Онлайн генератор прописей и рабочих лис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2427734"/>
            <a:ext cx="5089361" cy="214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1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724128" y="483518"/>
            <a:ext cx="32507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70C0"/>
                </a:solidFill>
              </a:rPr>
              <a:t>Рабочие листы открытого типа</a:t>
            </a:r>
            <a:endParaRPr lang="de-DE" sz="2800" b="1" dirty="0">
              <a:solidFill>
                <a:srgbClr val="0070C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51520" y="483518"/>
            <a:ext cx="55549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- Возможны не только разные формулировки, но и различные варианты ответов, демонстрирующие уровень мышления и подготовленности учащегося.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- Результаты работы разных учеников с открытыми рабочими листами всегда различаются между собой. Вероятность одинакового заполнения крайне мала.  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Результаты действий на рабочих листах открытого типа не оцениваются с точки зрения "правильности".</a:t>
            </a:r>
          </a:p>
          <a:p>
            <a:pPr algn="l"/>
            <a:endParaRPr lang="de-D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5567"/>
            <a:ext cx="508020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55526"/>
            <a:ext cx="3168352" cy="199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9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8064" y="699542"/>
            <a:ext cx="3898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B050"/>
                </a:solidFill>
              </a:rPr>
              <a:t>Как соблюсти авторские права и не рисковать получением штрафа?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83519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Авторские права на ТЕКСТ:</a:t>
            </a:r>
          </a:p>
          <a:p>
            <a:pPr>
              <a:buFontTx/>
              <a:buChar char="-"/>
            </a:pPr>
            <a:r>
              <a:rPr lang="ru-RU" sz="1600" dirty="0"/>
              <a:t>Не показываем, не упоминаем персонажей, не читаем онлайн тексты, написанные автором ныне живущим или умершим менее 75 лет назад. Открыто использовать можно только тексты произведений , находящиеся в общественном достоянии!</a:t>
            </a:r>
          </a:p>
          <a:p>
            <a:pPr>
              <a:buFontTx/>
              <a:buChar char="-"/>
            </a:pPr>
            <a:r>
              <a:rPr lang="ru-RU" sz="1600" b="1" dirty="0">
                <a:solidFill>
                  <a:srgbClr val="00B050"/>
                </a:solidFill>
              </a:rPr>
              <a:t>Если вы берете задания, созданные </a:t>
            </a:r>
            <a:r>
              <a:rPr lang="ru-RU" sz="1600" b="1" dirty="0" err="1">
                <a:solidFill>
                  <a:srgbClr val="00B050"/>
                </a:solidFill>
              </a:rPr>
              <a:t>др.педагогами</a:t>
            </a:r>
            <a:r>
              <a:rPr lang="ru-RU" sz="1600" b="1" dirty="0">
                <a:solidFill>
                  <a:srgbClr val="00B050"/>
                </a:solidFill>
              </a:rPr>
              <a:t>, вы обязаны прямо на слайде или под заданием указать автора и </a:t>
            </a:r>
            <a:r>
              <a:rPr lang="ru-RU" sz="1600" b="1" dirty="0" err="1">
                <a:solidFill>
                  <a:srgbClr val="00B050"/>
                </a:solidFill>
              </a:rPr>
              <a:t>линк</a:t>
            </a:r>
            <a:r>
              <a:rPr lang="ru-RU" sz="1600" b="1" dirty="0">
                <a:solidFill>
                  <a:srgbClr val="00B050"/>
                </a:solidFill>
              </a:rPr>
              <a:t> на источник!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Авторские права на ИЛЛЮСТРАЦИЮ </a:t>
            </a:r>
            <a:r>
              <a:rPr lang="ru-RU" sz="1600" dirty="0"/>
              <a:t>(фото или картинку):</a:t>
            </a:r>
          </a:p>
          <a:p>
            <a:pPr>
              <a:buFontTx/>
              <a:buChar char="-"/>
            </a:pPr>
            <a:r>
              <a:rPr lang="ru-RU" sz="1600" dirty="0"/>
              <a:t>То же, что с авторскими правами на текст</a:t>
            </a:r>
          </a:p>
          <a:p>
            <a:pPr>
              <a:buFontTx/>
              <a:buChar char="-"/>
            </a:pPr>
            <a:r>
              <a:rPr lang="ru-RU" sz="1600" dirty="0"/>
              <a:t>Исключение – изображения, находящиеся в открытом доступе (</a:t>
            </a:r>
            <a:r>
              <a:rPr lang="de-DE" sz="1600" dirty="0" err="1"/>
              <a:t>free</a:t>
            </a:r>
            <a:r>
              <a:rPr lang="ru-RU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89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8064" y="699542"/>
            <a:ext cx="3898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B050"/>
                </a:solidFill>
              </a:rPr>
              <a:t>Как соблюсти авторские права и не рисковать получением штрафа?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endParaRPr lang="de-DE" sz="2400" b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55527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Авторские права на ВИДЕО и МУЗЫКУ:</a:t>
            </a:r>
          </a:p>
          <a:p>
            <a:pPr>
              <a:buFontTx/>
              <a:buChar char="-"/>
            </a:pPr>
            <a:r>
              <a:rPr lang="ru-RU" dirty="0"/>
              <a:t>Не смотрим и не слушаем ничего во время урока! Все просмотры и прослушивания только дома самими учениками!</a:t>
            </a:r>
          </a:p>
          <a:p>
            <a:pPr>
              <a:buFontTx/>
              <a:buChar char="-"/>
            </a:pPr>
            <a:r>
              <a:rPr lang="ru-RU" dirty="0"/>
              <a:t>Права на проигрывание </a:t>
            </a:r>
            <a:r>
              <a:rPr lang="ru-RU" dirty="0" err="1"/>
              <a:t>музпроизведений</a:t>
            </a:r>
            <a:r>
              <a:rPr lang="ru-RU" dirty="0"/>
              <a:t> отличаются от прав на текст и изображение (не ограничиваются часто 75 годами) (</a:t>
            </a:r>
            <a:r>
              <a:rPr lang="de-DE" dirty="0"/>
              <a:t>GEMA</a:t>
            </a:r>
            <a:r>
              <a:rPr lang="ru-RU" dirty="0"/>
              <a:t>)</a:t>
            </a:r>
          </a:p>
          <a:p>
            <a:r>
              <a:rPr lang="ru-RU" b="1" dirty="0">
                <a:solidFill>
                  <a:srgbClr val="C00000"/>
                </a:solidFill>
              </a:rPr>
              <a:t>ОСТОРОЖНО! ЗАПИСЬ! – </a:t>
            </a:r>
            <a:r>
              <a:rPr lang="ru-RU" dirty="0"/>
              <a:t>если вы не уверены, что соблюли все авторские права, не записывайте сами и не давайте возможности записать ваше занятие родителям учеников. Или берите с них подписку о неразглашении и нераспространении!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7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732240" y="1131590"/>
            <a:ext cx="2232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B050"/>
                </a:solidFill>
              </a:rPr>
              <a:t>Как найти свободные от защиты иллюстрации?</a:t>
            </a:r>
            <a:endParaRPr lang="de-DE" sz="2400" b="1" dirty="0">
              <a:solidFill>
                <a:srgbClr val="00B05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483518"/>
            <a:ext cx="6552728" cy="2952328"/>
            <a:chOff x="0" y="1772816"/>
            <a:chExt cx="8975035" cy="301155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4" r="15870" b="39118"/>
            <a:stretch/>
          </p:blipFill>
          <p:spPr bwMode="auto">
            <a:xfrm>
              <a:off x="0" y="1772816"/>
              <a:ext cx="8975035" cy="3011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107504" y="1772816"/>
              <a:ext cx="8064896" cy="1656184"/>
              <a:chOff x="107504" y="1772816"/>
              <a:chExt cx="8064896" cy="1656184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107504" y="1772816"/>
                <a:ext cx="1224136" cy="50405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0" name="Группа 9"/>
              <p:cNvGrpSpPr/>
              <p:nvPr/>
            </p:nvGrpSpPr>
            <p:grpSpPr>
              <a:xfrm>
                <a:off x="1152369" y="2203055"/>
                <a:ext cx="6407963" cy="1225945"/>
                <a:chOff x="1152369" y="2203055"/>
                <a:chExt cx="6407963" cy="1225945"/>
              </a:xfrm>
            </p:grpSpPr>
            <p:cxnSp>
              <p:nvCxnSpPr>
                <p:cNvPr id="14" name="Прямая со стрелкой 13"/>
                <p:cNvCxnSpPr>
                  <a:stCxn id="9" idx="5"/>
                  <a:endCxn id="11" idx="2"/>
                </p:cNvCxnSpPr>
                <p:nvPr/>
              </p:nvCxnSpPr>
              <p:spPr>
                <a:xfrm>
                  <a:off x="1152369" y="2203055"/>
                  <a:ext cx="1043367" cy="25383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 стрелкой 14"/>
                <p:cNvCxnSpPr>
                  <a:stCxn id="11" idx="6"/>
                  <a:endCxn id="12" idx="2"/>
                </p:cNvCxnSpPr>
                <p:nvPr/>
              </p:nvCxnSpPr>
              <p:spPr>
                <a:xfrm>
                  <a:off x="2987824" y="2456892"/>
                  <a:ext cx="3960440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 стрелкой 15"/>
                <p:cNvCxnSpPr>
                  <a:stCxn id="12" idx="4"/>
                  <a:endCxn id="13" idx="6"/>
                </p:cNvCxnSpPr>
                <p:nvPr/>
              </p:nvCxnSpPr>
              <p:spPr>
                <a:xfrm flipH="1">
                  <a:off x="5580112" y="2708920"/>
                  <a:ext cx="1980220" cy="10801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 стрелкой 16"/>
                <p:cNvCxnSpPr>
                  <a:stCxn id="13" idx="4"/>
                </p:cNvCxnSpPr>
                <p:nvPr/>
              </p:nvCxnSpPr>
              <p:spPr>
                <a:xfrm>
                  <a:off x="4247964" y="2996952"/>
                  <a:ext cx="36004" cy="43204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Овал 10"/>
              <p:cNvSpPr/>
              <p:nvPr/>
            </p:nvSpPr>
            <p:spPr>
              <a:xfrm>
                <a:off x="2195736" y="2204864"/>
                <a:ext cx="792088" cy="50405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6948264" y="2204864"/>
                <a:ext cx="1224136" cy="50405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2915816" y="2636912"/>
                <a:ext cx="2664296" cy="360040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92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69954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arenR" startAt="7"/>
            </a:pPr>
            <a:r>
              <a:rPr lang="ru-RU" dirty="0"/>
              <a:t>Наиболее частые ошибки при создании рабочих листов.</a:t>
            </a:r>
          </a:p>
          <a:p>
            <a:pPr marL="514350" indent="-514350">
              <a:buAutoNum type="arabicParenR" startAt="7"/>
            </a:pPr>
            <a:r>
              <a:rPr lang="ru-RU" dirty="0"/>
              <a:t>Типы и примеры рабочих листов для: дошкольников, учеников начальной школы, подростков.</a:t>
            </a:r>
          </a:p>
          <a:p>
            <a:pPr marL="514350" indent="-514350">
              <a:buAutoNum type="arabicParenR" startAt="7"/>
            </a:pPr>
            <a:r>
              <a:rPr lang="ru-RU" dirty="0"/>
              <a:t>Как превратить в рабочие листы материалы для работы в </a:t>
            </a:r>
            <a:r>
              <a:rPr lang="ru-RU" dirty="0" err="1"/>
              <a:t>оффлайн</a:t>
            </a:r>
            <a:r>
              <a:rPr lang="ru-RU" dirty="0"/>
              <a:t>: пара полезных приемов от практиков</a:t>
            </a:r>
          </a:p>
          <a:p>
            <a:pPr marL="514350" indent="-514350">
              <a:buAutoNum type="arabicParenR" startAt="7"/>
            </a:pPr>
            <a:r>
              <a:rPr lang="ru-RU" dirty="0"/>
              <a:t>Технические средства для создания е-рабочих листов.</a:t>
            </a:r>
          </a:p>
          <a:p>
            <a:pPr marL="514350" indent="-514350">
              <a:buAutoNum type="arabicParenR" startAt="7"/>
            </a:pPr>
            <a:r>
              <a:rPr lang="ru-RU" dirty="0"/>
              <a:t>Откуда можно брать образцы и готовые рабочие листы начинающим педагогам в </a:t>
            </a:r>
            <a:r>
              <a:rPr lang="ru-RU" dirty="0" err="1"/>
              <a:t>дистанте</a:t>
            </a:r>
            <a:r>
              <a:rPr lang="ru-RU" dirty="0"/>
              <a:t>?</a:t>
            </a:r>
            <a:endParaRPr lang="de-DE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977935" y="771550"/>
            <a:ext cx="41535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</a:rPr>
              <a:t>Содержание </a:t>
            </a:r>
            <a:r>
              <a:rPr lang="ru-RU" sz="3200" b="1" dirty="0" err="1" smtClean="0">
                <a:solidFill>
                  <a:srgbClr val="002060"/>
                </a:solidFill>
              </a:rPr>
              <a:t>вебинара</a:t>
            </a:r>
            <a:endParaRPr lang="de-D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2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292080" y="555526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B050"/>
                </a:solidFill>
              </a:rPr>
              <a:t>Источники свободных стоковых картинок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51520" y="915567"/>
            <a:ext cx="5410944" cy="2843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dirty="0" smtClean="0">
                <a:hlinkClick r:id="rId2"/>
              </a:rPr>
              <a:t>https://ru.depositphotos.com/stock-photos/%D1%81%D0%B2%D0%BE%D0%B1%D0%BE%D0%B4%D0%BD%D1%8B%D0%B9.html</a:t>
            </a:r>
            <a:endParaRPr lang="ru-RU" sz="2000" dirty="0" smtClean="0"/>
          </a:p>
          <a:p>
            <a:pPr algn="l"/>
            <a:r>
              <a:rPr lang="de-DE" sz="2000" dirty="0" smtClean="0">
                <a:hlinkClick r:id="rId3"/>
              </a:rPr>
              <a:t>https://texterra.ru/blog/40-istochnikov-besplatnykh-foto-dlya-vashego-bloga.html</a:t>
            </a:r>
            <a:endParaRPr lang="ru-RU" sz="2000" dirty="0" smtClean="0"/>
          </a:p>
          <a:p>
            <a:pPr algn="l"/>
            <a:r>
              <a:rPr lang="de-DE" sz="2000" dirty="0" smtClean="0">
                <a:hlinkClick r:id="rId4"/>
              </a:rPr>
              <a:t>https://pixabay.com/ru/</a:t>
            </a:r>
            <a:r>
              <a:rPr lang="ru-RU" sz="2000" dirty="0" smtClean="0"/>
              <a:t> </a:t>
            </a:r>
          </a:p>
          <a:p>
            <a:pPr algn="l"/>
            <a:r>
              <a:rPr lang="ru-RU" sz="2000" dirty="0" smtClean="0"/>
              <a:t>Подробнее: </a:t>
            </a:r>
            <a:r>
              <a:rPr lang="de-DE" sz="2000" dirty="0" smtClean="0">
                <a:hlinkClick r:id="rId5"/>
              </a:rPr>
              <a:t>https://www.seonews.ru/analytics/avtorskoe-pravo-na-izobrazheniya-otkuda-brat-kartinki-chtoby-ne-narushit-zakon/</a:t>
            </a:r>
            <a:r>
              <a:rPr lang="ru-RU" sz="2000" dirty="0" smtClean="0"/>
              <a:t> </a:t>
            </a:r>
          </a:p>
          <a:p>
            <a:pPr algn="l"/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508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436096" y="771550"/>
            <a:ext cx="36109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</a:rPr>
              <a:t>Самые частые ошибки при создании презентаций и рабочих листов для </a:t>
            </a:r>
            <a:r>
              <a:rPr lang="ru-RU" sz="2400" b="1" dirty="0" err="1" smtClean="0">
                <a:solidFill>
                  <a:srgbClr val="C00000"/>
                </a:solidFill>
              </a:rPr>
              <a:t>дистанта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51520" y="1059582"/>
            <a:ext cx="2304256" cy="1619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- Просто перенос как скана (</a:t>
            </a:r>
            <a:r>
              <a:rPr lang="ru-RU" sz="1600" dirty="0" err="1" smtClean="0">
                <a:solidFill>
                  <a:schemeClr val="tx1"/>
                </a:solidFill>
              </a:rPr>
              <a:t>скрина</a:t>
            </a:r>
            <a:r>
              <a:rPr lang="ru-RU" sz="1600" dirty="0" smtClean="0">
                <a:solidFill>
                  <a:schemeClr val="tx1"/>
                </a:solidFill>
              </a:rPr>
              <a:t>) части учебника в презентацию (без переработки, добавления информации и визуализации). Итог – серый, «слепой» не мотивирующий рабочий лист.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8" name="Picture 2" descr="Рабочий ли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3519"/>
            <a:ext cx="3024336" cy="427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0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467544" y="627534"/>
            <a:ext cx="2088232" cy="3823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</a:rPr>
              <a:t>Создание «коллекции» фотографий (иллюстраций) на рабочем листе для </a:t>
            </a:r>
            <a:r>
              <a:rPr lang="ru-RU" sz="1600" dirty="0" err="1" smtClean="0">
                <a:solidFill>
                  <a:schemeClr val="tx1"/>
                </a:solidFill>
              </a:rPr>
              <a:t>дистанта</a:t>
            </a:r>
            <a:r>
              <a:rPr lang="ru-RU" sz="1600" dirty="0" smtClean="0">
                <a:solidFill>
                  <a:schemeClr val="tx1"/>
                </a:solidFill>
              </a:rPr>
              <a:t>. Без информации в помощь ученику (то есть ученик должен где-то в др. месте искать информацию, как при </a:t>
            </a:r>
            <a:r>
              <a:rPr lang="ru-RU" sz="1600" dirty="0" err="1" smtClean="0">
                <a:solidFill>
                  <a:schemeClr val="tx1"/>
                </a:solidFill>
              </a:rPr>
              <a:t>оффлайн</a:t>
            </a:r>
            <a:r>
              <a:rPr lang="ru-RU" sz="1600" dirty="0" smtClean="0">
                <a:solidFill>
                  <a:schemeClr val="tx1"/>
                </a:solidFill>
              </a:rPr>
              <a:t>-занятии с учебником плюс рабочие листы к этому учебнику).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25547" y="627534"/>
            <a:ext cx="381845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 </a:t>
            </a:r>
            <a:r>
              <a:rPr lang="ru-RU" sz="1400" dirty="0"/>
              <a:t>онлайн нельзя рассчитывать, что ученик сможет сконцентрироваться на: 1) вас, вашем голосе; 2) презентации на экране; 3) рабочем листе и 4) учебнике! Рабочий лист – это всё для ученика, необходимый минимум с возможностью выхода в максимум (индивидуально!)</a:t>
            </a:r>
            <a:endParaRPr lang="de-DE" sz="1400" dirty="0"/>
          </a:p>
        </p:txBody>
      </p:sp>
      <p:pic>
        <p:nvPicPr>
          <p:cNvPr id="8" name="Picture 2" descr="Рабочий лист. - Pусский Pки Pабочие лис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7535"/>
            <a:ext cx="2840212" cy="401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843558"/>
            <a:ext cx="295232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400" dirty="0"/>
              <a:t>Нечеткость, избыточность текста.</a:t>
            </a:r>
          </a:p>
          <a:p>
            <a:pPr>
              <a:buFontTx/>
              <a:buChar char="-"/>
            </a:pPr>
            <a:r>
              <a:rPr lang="ru-RU" sz="1400" dirty="0"/>
              <a:t>Отсутствие места для работы ученика (это ЕГО рабочий лист!)</a:t>
            </a:r>
          </a:p>
          <a:p>
            <a:pPr>
              <a:buFontTx/>
              <a:buChar char="-"/>
            </a:pPr>
            <a:r>
              <a:rPr lang="ru-RU" sz="1400" dirty="0"/>
              <a:t>Отсутствие полей для подшивки рабочих листов.</a:t>
            </a:r>
          </a:p>
          <a:p>
            <a:pPr>
              <a:buFontTx/>
              <a:buChar char="-"/>
            </a:pPr>
            <a:r>
              <a:rPr lang="ru-RU" sz="1400" dirty="0"/>
              <a:t>Отсутствие места для ФИО ученика и датировки листа.</a:t>
            </a:r>
          </a:p>
          <a:p>
            <a:pPr>
              <a:buFontTx/>
              <a:buChar char="-"/>
            </a:pPr>
            <a:r>
              <a:rPr lang="ru-RU" sz="1400" dirty="0"/>
              <a:t>Отсутствие №№ листов</a:t>
            </a:r>
          </a:p>
          <a:p>
            <a:pPr>
              <a:buFontTx/>
              <a:buChar char="-"/>
            </a:pPr>
            <a:r>
              <a:rPr lang="ru-RU" sz="1400" dirty="0"/>
              <a:t>Отправка в листе для работы НА ЗАНЯТИИ в онлайн с поисковым заданием (трата времени занятия). </a:t>
            </a:r>
            <a:r>
              <a:rPr lang="ru-RU" sz="1400" dirty="0" err="1"/>
              <a:t>Линки</a:t>
            </a:r>
            <a:r>
              <a:rPr lang="ru-RU" sz="1400" dirty="0"/>
              <a:t> на дополнительные ресурсы – только в листах для ДОМАШНЕЙ работы!</a:t>
            </a:r>
          </a:p>
          <a:p>
            <a:pPr>
              <a:buFontTx/>
              <a:buChar char="-"/>
            </a:pPr>
            <a:r>
              <a:rPr lang="ru-RU" sz="1400" dirty="0"/>
              <a:t>Задания для самостоятельной и индивидуальной работы в листах ГРУППОВЫХ встреч</a:t>
            </a:r>
            <a:endParaRPr lang="de-DE" sz="1400" dirty="0"/>
          </a:p>
        </p:txBody>
      </p:sp>
      <p:pic>
        <p:nvPicPr>
          <p:cNvPr id="6" name="Picture 2" descr="Calaméo - Start Рабочий лист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5527"/>
            <a:ext cx="3024336" cy="42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228184" y="699542"/>
            <a:ext cx="27468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Самые частые ошибки при создании презентаций и рабочих листов для </a:t>
            </a:r>
            <a:r>
              <a:rPr lang="ru-RU" sz="1800" b="1" dirty="0" err="1" smtClean="0">
                <a:solidFill>
                  <a:srgbClr val="C00000"/>
                </a:solidFill>
              </a:rPr>
              <a:t>дистанта</a:t>
            </a:r>
            <a:endParaRPr lang="de-DE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987575"/>
            <a:ext cx="21602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ВСЁ на одном рабочем листе (педагогу важно выполнить запланированное и на листе виден план, а не основа для работы самих учащихся)</a:t>
            </a:r>
            <a:endParaRPr lang="de-DE" dirty="0"/>
          </a:p>
        </p:txBody>
      </p:sp>
      <p:pic>
        <p:nvPicPr>
          <p:cNvPr id="5" name="Picture 2" descr="Рабочий лист по русскому языку &quot;Части реч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71551"/>
            <a:ext cx="2679690" cy="379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56176" y="771550"/>
            <a:ext cx="27468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Самые частые ошибки при создании презентаций и рабочих листов для </a:t>
            </a:r>
            <a:r>
              <a:rPr lang="ru-RU" sz="1800" b="1" dirty="0" err="1" smtClean="0">
                <a:solidFill>
                  <a:srgbClr val="C00000"/>
                </a:solidFill>
              </a:rPr>
              <a:t>дистанта</a:t>
            </a:r>
            <a:endParaRPr lang="de-DE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>
          <a:xfrm>
            <a:off x="395536" y="771550"/>
            <a:ext cx="2448272" cy="36358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- Понемногу обо всём – это значит ни о чём (нельзя нарушать логику развития внутри листа и между листами – пошаговое погружение в тему с постепенным усложнением задач, передачей ученикам всё большей самостоятельности)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13" name="Picture 2" descr="Pусский РКИ рабочий лист рабочие листы - Самые скачиваемые (12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15566"/>
            <a:ext cx="2520280" cy="355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228184" y="771550"/>
            <a:ext cx="27468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Самые частые ошибки при создании презентаций и рабочих листов для </a:t>
            </a:r>
            <a:r>
              <a:rPr lang="ru-RU" sz="1800" b="1" dirty="0" err="1" smtClean="0">
                <a:solidFill>
                  <a:srgbClr val="C00000"/>
                </a:solidFill>
              </a:rPr>
              <a:t>дистанта</a:t>
            </a:r>
            <a:endParaRPr lang="de-DE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2"/>
          <p:cNvSpPr txBox="1">
            <a:spLocks/>
          </p:cNvSpPr>
          <p:nvPr/>
        </p:nvSpPr>
        <p:spPr>
          <a:xfrm>
            <a:off x="323528" y="627534"/>
            <a:ext cx="2520280" cy="4111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- Чек-лист может быть вариантом рабочего листа, НО при групповой онлайн-встрече он должен быть ориентирован на дискуссию, предложение вариантов решений и их обсуждение (педагог должен уметь организовывать технически и содержательно управлять дискуссией онлайн). Это не вариант, когда каждый пишет что-то у себя на листе и потом отправляет педагогу!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19" name="Picture 2" descr="Рабочий лист для подготовки изменения (М - Презентация 262603-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7534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6300192" y="771550"/>
            <a:ext cx="27468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Самые частые ошибки при создании презентаций и рабочих листов для </a:t>
            </a:r>
            <a:r>
              <a:rPr lang="ru-RU" sz="1800" b="1" dirty="0" err="1" smtClean="0">
                <a:solidFill>
                  <a:srgbClr val="C00000"/>
                </a:solidFill>
              </a:rPr>
              <a:t>дистанта</a:t>
            </a:r>
            <a:endParaRPr lang="de-DE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>
          <a:xfrm>
            <a:off x="395536" y="483518"/>
            <a:ext cx="23042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smtClean="0">
                <a:solidFill>
                  <a:schemeClr val="tx1"/>
                </a:solidFill>
              </a:rPr>
              <a:t>- Неучет интернационального состава учащихся; их возраста (интересов, уровня общего развития, лексического запаса и пр.) Т.е. неучет разнообразия целевой аудитории.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13" name="Picture 2" descr="Рабочий лист к семинару &quot;Разумная эконом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55526"/>
            <a:ext cx="2938214" cy="415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300192" y="771550"/>
            <a:ext cx="27468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Самые частые ошибки при создании презентаций и рабочих листов для </a:t>
            </a:r>
            <a:r>
              <a:rPr lang="ru-RU" sz="1800" b="1" dirty="0" err="1" smtClean="0">
                <a:solidFill>
                  <a:srgbClr val="C00000"/>
                </a:solidFill>
              </a:rPr>
              <a:t>дистанта</a:t>
            </a:r>
            <a:endParaRPr lang="de-DE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220072" y="555527"/>
            <a:ext cx="3816424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Типы рабочих листов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98757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dirty="0"/>
              <a:t>- Лист-фиксация важной информации в течение встречи онлайн (с возможностью после занятия ее дополнить </a:t>
            </a:r>
            <a:r>
              <a:rPr lang="ru-RU" sz="1400" dirty="0">
                <a:solidFill>
                  <a:srgbClr val="0070C0"/>
                </a:solidFill>
              </a:rPr>
              <a:t>по указанным на листе источникам</a:t>
            </a:r>
            <a:r>
              <a:rPr lang="ru-RU" sz="1400" dirty="0"/>
              <a:t>) (типа опорного плана, таблицы с последующей демонстрацией правильного варианта в презентации для самопроверки)</a:t>
            </a:r>
            <a:endParaRPr lang="de-DE" sz="1400" dirty="0"/>
          </a:p>
        </p:txBody>
      </p:sp>
      <p:pic>
        <p:nvPicPr>
          <p:cNvPr id="5" name="Picture 2" descr="Рабочий лист урока &quot;В афинских школах и гимнасиях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9582"/>
            <a:ext cx="4392488" cy="310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3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427984" y="98757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- Лист на отработку полученной новой информации в практике ее применения самими учениками с образцами (частично заполненный лист) и последующей демонстрацией педагогом правильных вариантов в презентации (самопроверка учеников)</a:t>
            </a:r>
            <a:endParaRPr lang="de-DE" sz="1600" dirty="0"/>
          </a:p>
        </p:txBody>
      </p:sp>
      <p:pic>
        <p:nvPicPr>
          <p:cNvPr id="8" name="Picture 2" descr="рабочие листы | Учение с увлечение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3"/>
          <a:stretch/>
        </p:blipFill>
        <p:spPr bwMode="auto">
          <a:xfrm>
            <a:off x="107504" y="1203598"/>
            <a:ext cx="4320480" cy="28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220072" y="555527"/>
            <a:ext cx="3816424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Типы рабочих листов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220072" y="771550"/>
            <a:ext cx="34770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</a:rPr>
              <a:t>Чем отличаются </a:t>
            </a:r>
            <a:r>
              <a:rPr lang="ru-RU" sz="3200" b="1" u="sng" dirty="0" smtClean="0">
                <a:solidFill>
                  <a:srgbClr val="002060"/>
                </a:solidFill>
              </a:rPr>
              <a:t>презентации</a:t>
            </a:r>
            <a:r>
              <a:rPr lang="ru-RU" sz="3200" b="1" dirty="0" smtClean="0">
                <a:solidFill>
                  <a:srgbClr val="002060"/>
                </a:solidFill>
              </a:rPr>
              <a:t> для лекции и для занятия онлайн?</a:t>
            </a:r>
            <a:endParaRPr lang="de-DE" sz="3200" b="1" dirty="0">
              <a:solidFill>
                <a:srgbClr val="00206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95536" y="555526"/>
            <a:ext cx="4248472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ПРЕЗЕНТАЦИЯ ДЛЯ ЛЕКЦИИ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Создается для демонстрации с экрана (большая дистанция – более крупный шрифт)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Нужна как развернутый план говорящему и опора для понимания (расставление акцентов) слушателю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Не предполагает выполнения дальнейших операций слушателями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Не должна быть детальной (детализация – в речи говорящего)</a:t>
            </a:r>
            <a:endParaRPr lang="de-DE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6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427984" y="987575"/>
            <a:ext cx="4608512" cy="1512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- Лист на отработку продвинутого уровня, без образцов (та же самопроверка путем показа педагогом правильного ответа через определенный промежуток времени (тихое выполнение учениками) или после получения всех ответов (выполнение вслух))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6" name="Picture 2" descr="Единственное и множественное чис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7534"/>
            <a:ext cx="2952328" cy="417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20072" y="555527"/>
            <a:ext cx="3816424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Типы рабочих листов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572000" y="987574"/>
            <a:ext cx="4392488" cy="1591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- Лист на сбор информации, имеющийся у самих учащихся (отвечает тот, кто знает). Такие листы дублируются в презентации и заполняются педагогом по мере ответов учеников с выводом результата на экран и отправкой учащимся после занятия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6" name="Picture 2" descr="English РКИ Рабочий лист рабочие листы - Самые скачиваемые (655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3088"/>
            <a:ext cx="3024336" cy="42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20072" y="555527"/>
            <a:ext cx="3816424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Типы рабочих листов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7984" y="105958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- Рабочие листы на основе технологии ментальной карты (дома при подготовительной работе может заполнить каждый самостоятельно, на занятии – обсуждение вариантов и перенос в интеллект-карту наиболее полного ответа). Лучше всего отражает реализацию технологии «перевернутый класс» (сбор </a:t>
            </a:r>
            <a:r>
              <a:rPr lang="ru-RU" sz="1400" dirty="0" err="1"/>
              <a:t>ЗУНов</a:t>
            </a:r>
            <a:r>
              <a:rPr lang="ru-RU" sz="1400" dirty="0"/>
              <a:t> учащихся и опора на них при развитии компетенций; системное становление инфо-компетенции)</a:t>
            </a:r>
            <a:endParaRPr lang="de-DE" sz="1400" dirty="0"/>
          </a:p>
        </p:txBody>
      </p:sp>
      <p:pic>
        <p:nvPicPr>
          <p:cNvPr id="5" name="Picture 2" descr="Рабочий лист по теме &quot;Русское государство при Ярославе Мудром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5526"/>
            <a:ext cx="2880320" cy="40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220072" y="555527"/>
            <a:ext cx="3816424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Типы рабочих листов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5076056" y="1059582"/>
            <a:ext cx="3826768" cy="133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- Листы для повторения изученного (самоконтроль) с выходом на более глубокие самостоятельные  выводы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7" name="Picture 2" descr="РАБОЧИЙ ЛИСТ к уроку по теме: «Фотосинтез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3519"/>
            <a:ext cx="3024336" cy="427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220072" y="555527"/>
            <a:ext cx="3816424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Типы рабочих листов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>
          <a:xfrm>
            <a:off x="4283968" y="987574"/>
            <a:ext cx="4690864" cy="1979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- листы-игры: кроссворды, «Что? Где? Когда?»; «Поле чудес» и др. Важно – текст для получения подсказок (НЕ готовых ответов) – на том же листе, короткий и ясный. Так происходит обучение функциональному чтению</a:t>
            </a: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11" name="Picture 2" descr="Arbeitsblatt Länderquiz: Kennst du Japan? | Lehrermaterial.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3326" r="7681" b="11129"/>
          <a:stretch/>
        </p:blipFill>
        <p:spPr bwMode="auto">
          <a:xfrm>
            <a:off x="539552" y="483518"/>
            <a:ext cx="2948745" cy="42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220072" y="555527"/>
            <a:ext cx="3816424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2060"/>
                </a:solidFill>
              </a:rPr>
              <a:t>Типы рабочих листов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6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31590"/>
            <a:ext cx="59766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B050"/>
                </a:solidFill>
              </a:rPr>
              <a:t>Оптимальный рабочий лист – </a:t>
            </a:r>
            <a:r>
              <a:rPr lang="ru-RU" b="1" dirty="0" err="1" smtClean="0">
                <a:solidFill>
                  <a:srgbClr val="00B050"/>
                </a:solidFill>
              </a:rPr>
              <a:t>междисциплинарен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и </a:t>
            </a:r>
            <a:r>
              <a:rPr lang="ru-RU" b="1" dirty="0" err="1" smtClean="0">
                <a:solidFill>
                  <a:srgbClr val="00B050"/>
                </a:solidFill>
              </a:rPr>
              <a:t>геймифицирован</a:t>
            </a:r>
            <a:r>
              <a:rPr lang="ru-RU" b="1" dirty="0" smtClean="0">
                <a:solidFill>
                  <a:srgbClr val="00B050"/>
                </a:solidFill>
              </a:rPr>
              <a:t> (</a:t>
            </a:r>
            <a:r>
              <a:rPr lang="ru-RU" b="1" dirty="0" err="1" smtClean="0">
                <a:solidFill>
                  <a:srgbClr val="00B050"/>
                </a:solidFill>
              </a:rPr>
              <a:t>игрофицирован</a:t>
            </a:r>
            <a:r>
              <a:rPr lang="ru-RU" b="1" dirty="0" smtClean="0">
                <a:solidFill>
                  <a:srgbClr val="00B050"/>
                </a:solidFill>
              </a:rPr>
              <a:t>)</a:t>
            </a:r>
            <a:endParaRPr lang="de-DE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1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355976" y="555527"/>
            <a:ext cx="468052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</a:rPr>
              <a:t>Примеры: Начальная школа</a:t>
            </a:r>
            <a:endParaRPr lang="de-DE" sz="32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14916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- Всё вокруг мёда: пишем, рисуем, раскрашиваем, пробуем и описываем…</a:t>
            </a:r>
            <a:endParaRPr lang="de-DE" dirty="0"/>
          </a:p>
        </p:txBody>
      </p:sp>
      <p:pic>
        <p:nvPicPr>
          <p:cNvPr id="9" name="Picture 2" descr="Arbeitsblatt Honig - VDRB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3519"/>
            <a:ext cx="3074742" cy="43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32040" y="627534"/>
            <a:ext cx="3400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Мои каникулы на языке букв, цифр, карт..: от географии до кулинарии и математики</a:t>
            </a:r>
            <a:endParaRPr lang="de-DE" dirty="0"/>
          </a:p>
        </p:txBody>
      </p:sp>
      <p:pic>
        <p:nvPicPr>
          <p:cNvPr id="6" name="Picture 2" descr="Winterferien Unterrichtsmaterial | Kostenlose arbeitsblätter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5527"/>
            <a:ext cx="3312368" cy="414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4" y="55552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- Мое видение и понимание поэтического текста и мои выводы из него для современной жизни в обществе (люди и природные стихии; литература, обществознание и природоведение)</a:t>
            </a:r>
            <a:endParaRPr lang="de-DE" dirty="0"/>
          </a:p>
        </p:txBody>
      </p:sp>
      <p:pic>
        <p:nvPicPr>
          <p:cNvPr id="5" name="Picture 2" descr="Arbeitsblatt zu einem Gedicht von Friedrich Rücke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511"/>
            <a:ext cx="3168352" cy="44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1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6056" y="699542"/>
            <a:ext cx="395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Числительные – в языке и математике</a:t>
            </a:r>
            <a:endParaRPr lang="de-DE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1511"/>
            <a:ext cx="3672408" cy="448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5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220072" y="771550"/>
            <a:ext cx="34770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</a:rPr>
              <a:t>Чем отличаются </a:t>
            </a:r>
            <a:r>
              <a:rPr lang="ru-RU" sz="3200" b="1" u="sng" dirty="0" smtClean="0">
                <a:solidFill>
                  <a:srgbClr val="002060"/>
                </a:solidFill>
              </a:rPr>
              <a:t>презентации</a:t>
            </a:r>
            <a:r>
              <a:rPr lang="ru-RU" sz="3200" b="1" dirty="0" smtClean="0">
                <a:solidFill>
                  <a:srgbClr val="002060"/>
                </a:solidFill>
              </a:rPr>
              <a:t> для лекции и для занятия онлайн?</a:t>
            </a:r>
            <a:endParaRPr lang="de-DE" sz="3200" b="1" dirty="0">
              <a:solidFill>
                <a:srgbClr val="00206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79512" y="411510"/>
            <a:ext cx="4824536" cy="4464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ПРЕЗЕНТАЦИЯ К ЗАНЯТИЮ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Создается для демонстрации с экрана компьютера (шрифт отвечает возрасту учащихся; важно – рубленый шрифт)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Нужна как стержень занятия для педагога и учащихся (содержит основной материал для освоения)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Предполагает выполнение дальнейших операций учащимися (совместно с педагогом)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Должна давать всю необходимую для выполнения действий информацию и ставить задачи, то есть быть более детальной (хотя основная детализация – в речи педагога)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Должна в структуре отражать структуру дополняющих ее рабочих листов (как ствол объединяет ветви дерева)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1740" y="699543"/>
            <a:ext cx="4228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Интерактивный рабочий лист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105958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(при условии владения педагогом и учениками соответствующим программным обеспечением как для создания, так и для использования листа) </a:t>
            </a:r>
            <a:endParaRPr lang="de-DE" sz="1600" dirty="0"/>
          </a:p>
        </p:txBody>
      </p:sp>
      <p:pic>
        <p:nvPicPr>
          <p:cNvPr id="4" name="Picture 2" descr="интерактивный рабочий лист | Сергей Афон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9"/>
            <a:ext cx="4032448" cy="30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652120" y="555526"/>
            <a:ext cx="3394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B050"/>
                </a:solidFill>
              </a:rPr>
              <a:t>Сервисы для создания е-рабочих листов</a:t>
            </a:r>
            <a:endParaRPr lang="de-DE" sz="2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07504" y="411511"/>
            <a:ext cx="533893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smtClean="0"/>
              <a:t>Листы в </a:t>
            </a:r>
            <a:r>
              <a:rPr lang="de-DE" sz="2000" smtClean="0"/>
              <a:t>google </a:t>
            </a:r>
            <a:r>
              <a:rPr lang="ru-RU" sz="2000" smtClean="0"/>
              <a:t>– описания и образцы: </a:t>
            </a:r>
            <a:r>
              <a:rPr lang="de-DE" sz="2000" smtClean="0">
                <a:hlinkClick r:id="rId2"/>
              </a:rPr>
              <a:t>https://sites.google.com/site/tkvgelearning/webservises/worksheets</a:t>
            </a:r>
            <a:endParaRPr lang="ru-RU" sz="2000" smtClean="0"/>
          </a:p>
          <a:p>
            <a:pPr algn="l"/>
            <a:r>
              <a:rPr lang="ru-RU" sz="2000" smtClean="0"/>
              <a:t>Листы в </a:t>
            </a:r>
            <a:r>
              <a:rPr lang="de-DE" sz="2000" b="1" smtClean="0"/>
              <a:t>Wizer.me</a:t>
            </a:r>
            <a:r>
              <a:rPr lang="de-DE" sz="2000" smtClean="0"/>
              <a:t> </a:t>
            </a:r>
            <a:r>
              <a:rPr lang="ru-RU" sz="2000" smtClean="0"/>
              <a:t>– описание и образцы:</a:t>
            </a:r>
          </a:p>
          <a:p>
            <a:pPr algn="l"/>
            <a:r>
              <a:rPr lang="de-DE" sz="2000" smtClean="0">
                <a:hlinkClick r:id="rId3"/>
              </a:rPr>
              <a:t>http://marinakurvits.com/interaktivnie-listi-wizer/</a:t>
            </a:r>
            <a:r>
              <a:rPr lang="ru-RU" sz="2000" smtClean="0"/>
              <a:t> </a:t>
            </a:r>
          </a:p>
          <a:p>
            <a:pPr algn="l"/>
            <a:r>
              <a:rPr lang="ru-RU" sz="2000" smtClean="0"/>
              <a:t>Листы в др. сервисах: </a:t>
            </a:r>
            <a:r>
              <a:rPr lang="de-DE" sz="2000" smtClean="0">
                <a:hlinkClick r:id="rId4"/>
              </a:rPr>
              <a:t>http://marinakurvits.com/interaktivni%D0%B5_listi/</a:t>
            </a:r>
            <a:r>
              <a:rPr lang="ru-RU" sz="2000" smtClean="0"/>
              <a:t> </a:t>
            </a:r>
          </a:p>
          <a:p>
            <a:pPr algn="l"/>
            <a:r>
              <a:rPr lang="ru-RU" sz="2000" smtClean="0"/>
              <a:t>Листы в </a:t>
            </a:r>
            <a:r>
              <a:rPr lang="de-DE" sz="2000" b="1" smtClean="0">
                <a:hlinkClick r:id="rId5"/>
              </a:rPr>
              <a:t>Liveworksheets</a:t>
            </a:r>
            <a:r>
              <a:rPr lang="ru-RU" sz="2000" smtClean="0"/>
              <a:t> – описание и образцы: </a:t>
            </a:r>
            <a:r>
              <a:rPr lang="de-DE" sz="2000" smtClean="0">
                <a:hlinkClick r:id="rId6"/>
              </a:rPr>
              <a:t>http://didaktor.ru/konstruktor-interaktivnyx-rabochix-listov/</a:t>
            </a:r>
            <a:r>
              <a:rPr lang="ru-RU" sz="2000" smtClean="0"/>
              <a:t>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53922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220072" y="555526"/>
            <a:ext cx="3682752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70C0"/>
                </a:solidFill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</a:rPr>
              <a:t>Переключалки</a:t>
            </a:r>
            <a:r>
              <a:rPr lang="ru-RU" sz="2400" b="1" dirty="0" smtClean="0">
                <a:solidFill>
                  <a:srgbClr val="0070C0"/>
                </a:solidFill>
              </a:rPr>
              <a:t>» на листе</a:t>
            </a:r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2753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Дети могут уставать при онлайн-общении быстрее, чем в </a:t>
            </a:r>
            <a:r>
              <a:rPr lang="ru-RU" dirty="0" err="1"/>
              <a:t>оффлайн</a:t>
            </a:r>
            <a:r>
              <a:rPr lang="ru-RU" dirty="0"/>
              <a:t>. Приготовьте на листах сюрпризы (спрячьте в уголках, в др. картинках… что-то и попросите найти и посчитать или назвать; вставьте между заданиями). Важно – это не должно нарушать целостности содержания и структуры листов и не должно мешать ученикам! Оптимально – по теме урока</a:t>
            </a:r>
            <a:endParaRPr lang="de-DE" dirty="0"/>
          </a:p>
        </p:txBody>
      </p:sp>
      <p:pic>
        <p:nvPicPr>
          <p:cNvPr id="4" name="Picture 2" descr="Arbeitsblat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7815"/>
            <a:ext cx="3456384" cy="17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0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98" y="699543"/>
            <a:ext cx="3643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Где что уже можно взять?</a:t>
            </a:r>
            <a:endParaRPr lang="de-DE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9954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dirty="0"/>
              <a:t>Если вы владеете немецким, английским и др. языками – рекомендуем смотреть в </a:t>
            </a:r>
            <a:r>
              <a:rPr lang="de-DE" dirty="0" err="1"/>
              <a:t>google</a:t>
            </a:r>
            <a:r>
              <a:rPr lang="de-DE" dirty="0"/>
              <a:t> </a:t>
            </a:r>
            <a:r>
              <a:rPr lang="ru-RU" dirty="0"/>
              <a:t>по ключевым словам «рабочие листы» образцы по вашей теме, созданные педагогами этих стран (они давно создают листы и работают в онлайн)</a:t>
            </a:r>
          </a:p>
          <a:p>
            <a:pPr>
              <a:buFontTx/>
              <a:buChar char="-"/>
            </a:pPr>
            <a:r>
              <a:rPr lang="ru-RU" dirty="0"/>
              <a:t>Ищите интерактивные книги – уже созданные как система рабочих листов, но в книжном формате (в отличие от классического УМК их можно на первых порах «порезать» на рабочие листы и составить на их основе опорную презентацию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41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31590"/>
            <a:ext cx="53285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/>
              <a:t>«</a:t>
            </a:r>
            <a:r>
              <a:rPr lang="ru-RU" sz="2000" dirty="0"/>
              <a:t>Речевая палитра» </a:t>
            </a:r>
            <a:r>
              <a:rPr lang="ru-RU" sz="2000" dirty="0" err="1"/>
              <a:t>Е.Ершова</a:t>
            </a:r>
            <a:r>
              <a:rPr lang="ru-RU" sz="2000" dirty="0"/>
              <a:t> и др. (обучение чтению и письму</a:t>
            </a:r>
            <a:r>
              <a:rPr lang="ru-RU" sz="2000" dirty="0" smtClean="0"/>
              <a:t>);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«</a:t>
            </a:r>
            <a:r>
              <a:rPr lang="ru-RU" sz="2000" dirty="0"/>
              <a:t>Календарь-портфолио дошкольника» (проверка готовности к школе); 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«</a:t>
            </a:r>
            <a:r>
              <a:rPr lang="ru-RU" sz="2000" dirty="0"/>
              <a:t>Имя существительное за 10 уроков» и «Занимательный русский» Е. Кудрявцева; 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«</a:t>
            </a:r>
            <a:r>
              <a:rPr lang="ru-RU" sz="2000" dirty="0" err="1"/>
              <a:t>РазМЫШляем</a:t>
            </a:r>
            <a:r>
              <a:rPr lang="ru-RU" sz="2000" dirty="0"/>
              <a:t>, </a:t>
            </a:r>
            <a:r>
              <a:rPr lang="ru-RU" sz="2000" dirty="0" err="1"/>
              <a:t>РИСуЕМ</a:t>
            </a:r>
            <a:r>
              <a:rPr lang="ru-RU" sz="2000" dirty="0"/>
              <a:t> и </a:t>
            </a:r>
            <a:r>
              <a:rPr lang="ru-RU" sz="2000" dirty="0" err="1"/>
              <a:t>ИГРАеМ</a:t>
            </a:r>
            <a:r>
              <a:rPr lang="ru-RU" sz="2000" dirty="0"/>
              <a:t> с котёнком Рыком» </a:t>
            </a:r>
            <a:r>
              <a:rPr lang="ru-RU" sz="2000" dirty="0" err="1"/>
              <a:t>Увэ</a:t>
            </a:r>
            <a:r>
              <a:rPr lang="ru-RU" sz="2000" dirty="0"/>
              <a:t> </a:t>
            </a:r>
            <a:r>
              <a:rPr lang="ru-RU" sz="2000" dirty="0" err="1"/>
              <a:t>Инго</a:t>
            </a:r>
            <a:r>
              <a:rPr lang="ru-RU" sz="2000" dirty="0"/>
              <a:t> </a:t>
            </a:r>
            <a:r>
              <a:rPr lang="ru-RU" sz="2000" dirty="0" err="1"/>
              <a:t>Крюгер</a:t>
            </a:r>
            <a:r>
              <a:rPr lang="ru-RU" sz="2000" dirty="0"/>
              <a:t>, 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«</a:t>
            </a:r>
            <a:r>
              <a:rPr lang="ru-RU" sz="2000" dirty="0"/>
              <a:t>СКАЗКОТЕКА»</a:t>
            </a:r>
            <a:endParaRPr lang="de-DE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00192" y="771551"/>
            <a:ext cx="2356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Примеры интерактивных </a:t>
            </a:r>
            <a:r>
              <a:rPr lang="ru-RU" sz="2400" b="1" dirty="0" smtClean="0">
                <a:solidFill>
                  <a:srgbClr val="00B050"/>
                </a:solidFill>
              </a:rPr>
              <a:t>книг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27784" y="1"/>
            <a:ext cx="6059016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«Календарь-портфолио дошкольника»</a:t>
            </a:r>
            <a:endParaRPr lang="de-DE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6" y="555526"/>
            <a:ext cx="171919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Календарь-портфолио дошкольника - УМНИЦ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1550"/>
            <a:ext cx="247842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Календарь-портфолио дошкольника | «Талантливые дети» интернет-магаз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9543"/>
            <a:ext cx="2592288" cy="3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4299942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Заказ (</a:t>
            </a:r>
            <a:r>
              <a:rPr lang="ru-RU" sz="2000" dirty="0" err="1" smtClean="0">
                <a:solidFill>
                  <a:srgbClr val="00B0F0"/>
                </a:solidFill>
              </a:rPr>
              <a:t>эл.версия</a:t>
            </a:r>
            <a:r>
              <a:rPr lang="ru-RU" sz="2000" dirty="0" smtClean="0">
                <a:solidFill>
                  <a:srgbClr val="00B0F0"/>
                </a:solidFill>
              </a:rPr>
              <a:t>) – </a:t>
            </a:r>
            <a:r>
              <a:rPr lang="de-DE" sz="2000" dirty="0" err="1" smtClean="0">
                <a:solidFill>
                  <a:srgbClr val="00B0F0"/>
                </a:solidFill>
              </a:rPr>
              <a:t>seminar</a:t>
            </a:r>
            <a:r>
              <a:rPr lang="en-US" sz="2000" dirty="0" smtClean="0">
                <a:solidFill>
                  <a:srgbClr val="00B0F0"/>
                </a:solidFill>
              </a:rPr>
              <a:t>@obruch.ru</a:t>
            </a:r>
            <a:endParaRPr lang="de-DE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707904" y="-31977"/>
            <a:ext cx="4968552" cy="582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«Речевая палитра»</a:t>
            </a:r>
            <a:endParaRPr lang="de-DE" sz="3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7535"/>
            <a:ext cx="2881671" cy="404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2" y="771550"/>
            <a:ext cx="2598007" cy="374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839" y="84355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B0F0"/>
                </a:solidFill>
              </a:rPr>
              <a:t>Заказ (</a:t>
            </a:r>
            <a:r>
              <a:rPr lang="ru-RU" sz="2000" dirty="0" err="1" smtClean="0">
                <a:solidFill>
                  <a:srgbClr val="00B0F0"/>
                </a:solidFill>
              </a:rPr>
              <a:t>эл.версия</a:t>
            </a:r>
            <a:r>
              <a:rPr lang="ru-RU" sz="2000" dirty="0" smtClean="0">
                <a:solidFill>
                  <a:srgbClr val="00B0F0"/>
                </a:solidFill>
              </a:rPr>
              <a:t>) – </a:t>
            </a:r>
            <a:r>
              <a:rPr lang="de-DE" sz="2000" dirty="0" err="1" smtClean="0">
                <a:solidFill>
                  <a:srgbClr val="00B0F0"/>
                </a:solidFill>
              </a:rPr>
              <a:t>seminar</a:t>
            </a:r>
            <a:r>
              <a:rPr lang="en-US" sz="2000" dirty="0" smtClean="0">
                <a:solidFill>
                  <a:srgbClr val="00B0F0"/>
                </a:solidFill>
              </a:rPr>
              <a:t>@obruch.ru</a:t>
            </a:r>
            <a:endParaRPr lang="de-DE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55776" y="-1533"/>
            <a:ext cx="6419056" cy="496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РазМЫШляем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РИСуЕМ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20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ИГРАеМ</a:t>
            </a:r>
            <a:r>
              <a:rPr lang="ru-RU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с котёнком Рыком»</a:t>
            </a:r>
            <a:endParaRPr lang="de-DE" sz="2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5" descr="Книга: &quot;РазМЫШляем, РИСуЕМ и ИГРАеМ с котёнком Рыком&quot; - Увэ Крюгер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5527"/>
            <a:ext cx="2808312" cy="421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КОТОТЕКА | Читайкин &amp; 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27535"/>
            <a:ext cx="2927824" cy="409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28184" y="627534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u="sng" dirty="0">
                <a:solidFill>
                  <a:srgbClr val="00B0F0"/>
                </a:solidFill>
              </a:rPr>
              <a:t>https://www.labirint.ru/books/731108/</a:t>
            </a:r>
          </a:p>
        </p:txBody>
      </p:sp>
    </p:spTree>
    <p:extLst>
      <p:ext uri="{BB962C8B-B14F-4D97-AF65-F5344CB8AC3E}">
        <p14:creationId xmlns:p14="http://schemas.microsoft.com/office/powerpoint/2010/main" val="29091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11560" y="-1640"/>
            <a:ext cx="8229600" cy="485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«СКАЗКОТЕКА»</a:t>
            </a:r>
            <a:endParaRPr lang="de-DE" sz="3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3023100" cy="439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3519"/>
            <a:ext cx="2520280" cy="156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67694"/>
            <a:ext cx="2880320" cy="253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2" y="699543"/>
            <a:ext cx="4172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</a:rPr>
              <a:t>Спасибо за внимание!</a:t>
            </a:r>
            <a:endParaRPr lang="de-DE" sz="32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9163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В </a:t>
            </a:r>
            <a:r>
              <a:rPr lang="ru-RU" sz="2400" dirty="0" err="1" smtClean="0">
                <a:solidFill>
                  <a:srgbClr val="002060"/>
                </a:solidFill>
              </a:rPr>
              <a:t>раздатке</a:t>
            </a:r>
            <a:r>
              <a:rPr lang="ru-RU" sz="2400" dirty="0" smtClean="0">
                <a:solidFill>
                  <a:srgbClr val="002060"/>
                </a:solidFill>
              </a:rPr>
              <a:t>:</a:t>
            </a:r>
            <a:endParaRPr lang="ru-RU" sz="24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</a:rPr>
              <a:t> Данная презентация</a:t>
            </a: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</a:rPr>
              <a:t>1 блок историй котенка Рыка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</a:rPr>
              <a:t>1 блок </a:t>
            </a:r>
            <a:r>
              <a:rPr lang="ru-RU" sz="2400" dirty="0" err="1" smtClean="0">
                <a:solidFill>
                  <a:srgbClr val="002060"/>
                </a:solidFill>
              </a:rPr>
              <a:t>Сказкотеки</a:t>
            </a:r>
            <a:endParaRPr lang="de-DE" sz="24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de-DE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de-DE" sz="2400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Ekoudrjavtseva@yahoo.de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ERRAMIEN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4" y="771550"/>
            <a:ext cx="410157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8064" y="555526"/>
            <a:ext cx="3898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B050"/>
                </a:solidFill>
              </a:rPr>
              <a:t>Общее для обоих типов </a:t>
            </a:r>
            <a:r>
              <a:rPr lang="ru-RU" b="1" u="sng" smtClean="0">
                <a:solidFill>
                  <a:srgbClr val="00B050"/>
                </a:solidFill>
              </a:rPr>
              <a:t>презентаций</a:t>
            </a:r>
            <a:endParaRPr lang="de-DE" b="1" u="sng" dirty="0">
              <a:solidFill>
                <a:srgbClr val="00B05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95536" y="699543"/>
            <a:ext cx="4978896" cy="4032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Исходить при подготовке из компетенций слушателя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Четко структурировать содержание 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Не перегружать ни текстом, ни иллюстрациями (они именно к данному тексту)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Никакого фона, если он не несет специальной смысловой нагрузки (разный фон разных разделов презентации)</a:t>
            </a:r>
          </a:p>
          <a:p>
            <a:pPr algn="l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</a:rPr>
              <a:t>1 презентация – 1 тема и ее решение</a:t>
            </a: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sz="2600" dirty="0" smtClean="0">
                <a:solidFill>
                  <a:schemeClr val="tx1"/>
                </a:solidFill>
              </a:rPr>
              <a:t>Подробнее: </a:t>
            </a:r>
            <a:r>
              <a:rPr lang="de-DE" sz="2600" dirty="0" smtClean="0">
                <a:solidFill>
                  <a:schemeClr val="tx1"/>
                </a:solidFill>
                <a:hlinkClick r:id="rId2"/>
              </a:rPr>
              <a:t>https://www.youtube.com/watch?v=JAKO8u90uys&amp;list=PLVKGJZWfmPnpiKBCtCcBA6SS9uXFBWoFI&amp;index=54&amp;t=103s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</a:p>
          <a:p>
            <a:pPr algn="l">
              <a:buFont typeface="Wingdings" panose="05000000000000000000" pitchFamily="2" charset="2"/>
              <a:buChar char="v"/>
            </a:pP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076056" y="555526"/>
            <a:ext cx="4067944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B050"/>
                </a:solidFill>
              </a:rPr>
              <a:t>Пример презентации к </a:t>
            </a:r>
            <a:r>
              <a:rPr lang="de-DE" sz="3600" b="1" dirty="0" smtClean="0">
                <a:solidFill>
                  <a:srgbClr val="00B050"/>
                </a:solidFill>
              </a:rPr>
              <a:t>e-</a:t>
            </a:r>
            <a:r>
              <a:rPr lang="ru-RU" sz="3600" b="1" dirty="0" smtClean="0">
                <a:solidFill>
                  <a:srgbClr val="00B050"/>
                </a:solidFill>
              </a:rPr>
              <a:t>занятию</a:t>
            </a:r>
            <a:endParaRPr lang="de-DE" sz="3600" b="1" dirty="0">
              <a:solidFill>
                <a:srgbClr val="00B05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3519"/>
            <a:ext cx="3234294" cy="209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71750"/>
            <a:ext cx="3312368" cy="216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4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55727"/>
            <a:ext cx="2520280" cy="231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5526"/>
            <a:ext cx="322958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76056" y="555526"/>
            <a:ext cx="4067944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B050"/>
                </a:solidFill>
              </a:rPr>
              <a:t>Пример презентации к </a:t>
            </a:r>
            <a:r>
              <a:rPr lang="de-DE" sz="3600" b="1" dirty="0" smtClean="0">
                <a:solidFill>
                  <a:srgbClr val="00B050"/>
                </a:solidFill>
              </a:rPr>
              <a:t>e-</a:t>
            </a:r>
            <a:r>
              <a:rPr lang="ru-RU" sz="3600" b="1" dirty="0" smtClean="0">
                <a:solidFill>
                  <a:srgbClr val="00B050"/>
                </a:solidFill>
              </a:rPr>
              <a:t>занятию</a:t>
            </a:r>
            <a:endParaRPr lang="de-DE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860032" y="555526"/>
            <a:ext cx="41868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Чем отличается презентация </a:t>
            </a:r>
            <a:r>
              <a:rPr lang="ru-RU" sz="2800" b="1" dirty="0">
                <a:solidFill>
                  <a:srgbClr val="002060"/>
                </a:solidFill>
              </a:rPr>
              <a:t>к </a:t>
            </a:r>
            <a:r>
              <a:rPr lang="ru-RU" sz="2800" b="1" dirty="0" smtClean="0">
                <a:solidFill>
                  <a:srgbClr val="002060"/>
                </a:solidFill>
              </a:rPr>
              <a:t>занятию от </a:t>
            </a:r>
            <a:r>
              <a:rPr lang="ru-RU" sz="2800" b="1" u="sng" dirty="0" smtClean="0">
                <a:solidFill>
                  <a:srgbClr val="002060"/>
                </a:solidFill>
              </a:rPr>
              <a:t>рабочих листов</a:t>
            </a:r>
            <a:r>
              <a:rPr lang="ru-RU" sz="2800" b="1" dirty="0" smtClean="0">
                <a:solidFill>
                  <a:srgbClr val="002060"/>
                </a:solidFill>
              </a:rPr>
              <a:t>?</a:t>
            </a:r>
            <a:endParaRPr lang="de-DE" sz="2800" b="1" dirty="0">
              <a:solidFill>
                <a:srgbClr val="00206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23528" y="555526"/>
            <a:ext cx="44644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</a:rPr>
              <a:t>ПРЕЗЕНТАЦИЯ К ЗАНЯТИЮ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Задает структуру занятия и материала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Дает и фиксирует основную информацию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Ставит ключевые вопросы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Предлагает обзор и запускает обсуждение вариантов решения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Привлекает внимание к самым важным материалам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Дает перечень источников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Обобщает пройденное 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</a:rPr>
              <a:t>Выводит на дальнейшую работу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2469</Words>
  <Application>Microsoft Office PowerPoint</Application>
  <PresentationFormat>Экран (16:9)</PresentationFormat>
  <Paragraphs>192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ГОТОВИМ РАБОЧИЕ ЛИСТЫ ДЛЯ ОНЛАЙН-ОБУЧЕНИЯ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Uwe Krüger</cp:lastModifiedBy>
  <cp:revision>85</cp:revision>
  <dcterms:created xsi:type="dcterms:W3CDTF">2019-11-08T08:59:02Z</dcterms:created>
  <dcterms:modified xsi:type="dcterms:W3CDTF">2021-10-25T14:52:12Z</dcterms:modified>
</cp:coreProperties>
</file>