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63" r:id="rId6"/>
    <p:sldId id="258" r:id="rId7"/>
    <p:sldId id="264" r:id="rId8"/>
    <p:sldId id="265" r:id="rId9"/>
    <p:sldId id="269" r:id="rId10"/>
    <p:sldId id="259" r:id="rId11"/>
    <p:sldId id="266" r:id="rId12"/>
    <p:sldId id="267" r:id="rId13"/>
    <p:sldId id="268" r:id="rId14"/>
    <p:sldId id="260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82BA"/>
    <a:srgbClr val="32255D"/>
    <a:srgbClr val="6A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1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52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0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B75B-8949-4C0E-A48C-95EB488C8F2A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9FF1-F892-43FE-A499-4421150CA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5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B75B-8949-4C0E-A48C-95EB488C8F2A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104865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9FF1-F892-43FE-A499-4421150CA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9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B75B-8949-4C0E-A48C-95EB488C8F2A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104864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9FF1-F892-43FE-A499-4421150CA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B75B-8949-4C0E-A48C-95EB488C8F2A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104864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9FF1-F892-43FE-A499-4421150CA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0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B75B-8949-4C0E-A48C-95EB488C8F2A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104866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9FF1-F892-43FE-A499-4421150CA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5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6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B75B-8949-4C0E-A48C-95EB488C8F2A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104866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9FF1-F892-43FE-A499-4421150CA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71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2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3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4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B75B-8949-4C0E-A48C-95EB488C8F2A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1048676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77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9FF1-F892-43FE-A499-4421150CA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B75B-8949-4C0E-A48C-95EB488C8F2A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104863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9FF1-F892-43FE-A499-4421150CA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B75B-8949-4C0E-A48C-95EB488C8F2A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104867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8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9FF1-F892-43FE-A499-4421150CA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82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83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B75B-8949-4C0E-A48C-95EB488C8F2A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104868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8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9FF1-F892-43FE-A499-4421150CA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9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50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B75B-8949-4C0E-A48C-95EB488C8F2A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104865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9FF1-F892-43FE-A499-4421150CA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FB75B-8949-4C0E-A48C-95EB488C8F2A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39FF1-F892-43FE-A499-4421150CA3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we Krüger\Desktop\FB\3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 t="21623" r="26371" b="38219"/>
          <a:stretch/>
        </p:blipFill>
        <p:spPr bwMode="auto">
          <a:xfrm>
            <a:off x="5364088" y="1347614"/>
            <a:ext cx="3726572" cy="245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586" name="Прямоугольник 20"/>
          <p:cNvSpPr/>
          <p:nvPr/>
        </p:nvSpPr>
        <p:spPr>
          <a:xfrm rot="16200000">
            <a:off x="-454922" y="3782248"/>
            <a:ext cx="1803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24 августа – 10 сентября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587" name="Прямоугольник 21"/>
          <p:cNvSpPr/>
          <p:nvPr/>
        </p:nvSpPr>
        <p:spPr>
          <a:xfrm rot="16200000">
            <a:off x="141490" y="1606884"/>
            <a:ext cx="610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2020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3145728" name="Прямая соединительная линия 23"/>
          <p:cNvCxnSpPr>
            <a:cxnSpLocks/>
          </p:cNvCxnSpPr>
          <p:nvPr/>
        </p:nvCxnSpPr>
        <p:spPr>
          <a:xfrm>
            <a:off x="446638" y="1995686"/>
            <a:ext cx="0" cy="1030790"/>
          </a:xfrm>
          <a:prstGeom prst="line">
            <a:avLst/>
          </a:prstGeom>
          <a:ln>
            <a:solidFill>
              <a:srgbClr val="9D8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8" name="Прямоугольник 19"/>
          <p:cNvSpPr/>
          <p:nvPr/>
        </p:nvSpPr>
        <p:spPr>
          <a:xfrm>
            <a:off x="1043608" y="1059582"/>
            <a:ext cx="4392488" cy="3939902"/>
          </a:xfrm>
          <a:prstGeom prst="rect">
            <a:avLst/>
          </a:prstGeom>
          <a:solidFill>
            <a:srgbClr val="6A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7153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0"/>
            <a:ext cx="5306271" cy="5143501"/>
          </a:xfrm>
          <a:prstGeom prst="rect">
            <a:avLst/>
          </a:prstGeom>
        </p:spPr>
      </p:pic>
      <p:sp>
        <p:nvSpPr>
          <p:cNvPr id="1048589" name="Прямоугольник 6"/>
          <p:cNvSpPr/>
          <p:nvPr/>
        </p:nvSpPr>
        <p:spPr>
          <a:xfrm>
            <a:off x="989856" y="357986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cap="all" spc="-1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Е.Л. Кудрявцева</a:t>
            </a:r>
            <a:endParaRPr lang="ru-RU" sz="2000" b="1" cap="all" spc="-1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20" name="Группа 27"/>
          <p:cNvGrpSpPr/>
          <p:nvPr/>
        </p:nvGrpSpPr>
        <p:grpSpPr>
          <a:xfrm>
            <a:off x="1115616" y="1347614"/>
            <a:ext cx="4068960" cy="1894368"/>
            <a:chOff x="809328" y="1343710"/>
            <a:chExt cx="4068960" cy="1894368"/>
          </a:xfrm>
        </p:grpSpPr>
        <p:sp>
          <p:nvSpPr>
            <p:cNvPr id="1048590" name="Фигура, имеющая форму буквы L 11"/>
            <p:cNvSpPr/>
            <p:nvPr/>
          </p:nvSpPr>
          <p:spPr>
            <a:xfrm rot="16200000">
              <a:off x="4716016" y="3075806"/>
              <a:ext cx="162272" cy="162272"/>
            </a:xfrm>
            <a:prstGeom prst="corne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8591" name="Фигура, имеющая форму буквы L 12"/>
            <p:cNvSpPr/>
            <p:nvPr/>
          </p:nvSpPr>
          <p:spPr>
            <a:xfrm>
              <a:off x="809328" y="3065934"/>
              <a:ext cx="162272" cy="162272"/>
            </a:xfrm>
            <a:prstGeom prst="corne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8592" name="Фигура, имеющая форму буквы L 13"/>
            <p:cNvSpPr/>
            <p:nvPr/>
          </p:nvSpPr>
          <p:spPr>
            <a:xfrm rot="10800000">
              <a:off x="4716016" y="1353582"/>
              <a:ext cx="162272" cy="162272"/>
            </a:xfrm>
            <a:prstGeom prst="corne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8593" name="Фигура, имеющая форму буквы L 14"/>
            <p:cNvSpPr/>
            <p:nvPr/>
          </p:nvSpPr>
          <p:spPr>
            <a:xfrm rot="5400000">
              <a:off x="809328" y="1343710"/>
              <a:ext cx="162272" cy="162272"/>
            </a:xfrm>
            <a:prstGeom prst="corne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48594" name="Прямоугольник 16"/>
          <p:cNvSpPr/>
          <p:nvPr/>
        </p:nvSpPr>
        <p:spPr>
          <a:xfrm>
            <a:off x="989856" y="393990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К.п.н</a:t>
            </a:r>
            <a:r>
              <a:rPr lang="ru-RU" sz="1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., </a:t>
            </a:r>
            <a:r>
              <a:rPr lang="de-DE" sz="1200" b="1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PhD</a:t>
            </a:r>
            <a:r>
              <a:rPr lang="ru-RU" sz="1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ЕИ КФУ – </a:t>
            </a:r>
            <a:r>
              <a:rPr lang="de-DE" sz="1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IB – </a:t>
            </a:r>
            <a:r>
              <a:rPr lang="de-DE" sz="1200" b="1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Mesto</a:t>
            </a:r>
            <a:r>
              <a:rPr lang="de-DE" sz="1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int.</a:t>
            </a:r>
            <a:endParaRPr lang="ru-RU" sz="1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595" name="Прямоугольник 17"/>
          <p:cNvSpPr/>
          <p:nvPr/>
        </p:nvSpPr>
        <p:spPr>
          <a:xfrm>
            <a:off x="989856" y="414696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25 </a:t>
            </a:r>
            <a:r>
              <a:rPr lang="ru-RU" sz="1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/ 08</a:t>
            </a:r>
            <a:endParaRPr lang="ru-RU" sz="1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596" name="Прямоугольник 18"/>
          <p:cNvSpPr/>
          <p:nvPr/>
        </p:nvSpPr>
        <p:spPr>
          <a:xfrm>
            <a:off x="989856" y="454953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</a:t>
            </a:r>
            <a:r>
              <a:rPr lang="ru-RU" sz="1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ито39</a:t>
            </a:r>
            <a:endParaRPr lang="ru-RU" sz="1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597" name="Прямоугольник 28"/>
          <p:cNvSpPr/>
          <p:nvPr/>
        </p:nvSpPr>
        <p:spPr>
          <a:xfrm>
            <a:off x="989856" y="142484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spc="-1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Психолого-педагогическое сопровождение ДО</a:t>
            </a:r>
            <a:endParaRPr lang="ru-RU" sz="3600" b="1" spc="-1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Прямоугольник 20"/>
          <p:cNvSpPr/>
          <p:nvPr/>
        </p:nvSpPr>
        <p:spPr>
          <a:xfrm rot="16200000">
            <a:off x="-454922" y="3782248"/>
            <a:ext cx="1803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24 августа – 10 сентября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15" name="Прямоугольник 21"/>
          <p:cNvSpPr/>
          <p:nvPr/>
        </p:nvSpPr>
        <p:spPr>
          <a:xfrm rot="16200000">
            <a:off x="141490" y="1606884"/>
            <a:ext cx="610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2020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3145731" name="Прямая соединительная линия 23"/>
          <p:cNvCxnSpPr>
            <a:cxnSpLocks/>
          </p:cNvCxnSpPr>
          <p:nvPr/>
        </p:nvCxnSpPr>
        <p:spPr>
          <a:xfrm>
            <a:off x="446638" y="1995686"/>
            <a:ext cx="0" cy="1030790"/>
          </a:xfrm>
          <a:prstGeom prst="line">
            <a:avLst/>
          </a:prstGeom>
          <a:ln>
            <a:solidFill>
              <a:srgbClr val="9D8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6" name="Прямоугольник 17"/>
          <p:cNvSpPr/>
          <p:nvPr/>
        </p:nvSpPr>
        <p:spPr>
          <a:xfrm>
            <a:off x="827584" y="126026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u="sng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Среда дома </a:t>
            </a:r>
            <a:r>
              <a:rPr lang="ru-RU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(места постоянного нахождения ученика, учителя, родителя – развиваться должны все субъекты, а не только ученик!)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u="sng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Среда </a:t>
            </a:r>
            <a:r>
              <a:rPr lang="ru-RU" u="sng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онлайн </a:t>
            </a:r>
            <a:r>
              <a:rPr lang="ru-RU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– ВСЁ В ОДНОЙ РУКЕ </a:t>
            </a:r>
            <a:r>
              <a:rPr lang="ru-RU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</a:t>
            </a:r>
            <a:r>
              <a:rPr lang="ru-RU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канал(ы) </a:t>
            </a:r>
            <a:r>
              <a:rPr lang="ru-RU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связи, облачные хранилища материалов и ресурсов, инструменты </a:t>
            </a:r>
            <a:r>
              <a:rPr lang="ru-RU" dirty="0" err="1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дистанта</a:t>
            </a:r>
            <a:r>
              <a:rPr lang="ru-RU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u="sng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Материалы </a:t>
            </a:r>
            <a:r>
              <a:rPr lang="ru-RU" u="sng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для </a:t>
            </a:r>
            <a:r>
              <a:rPr lang="ru-RU" u="sng" dirty="0" err="1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дистанта</a:t>
            </a:r>
            <a:r>
              <a:rPr lang="ru-RU" u="sng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(отправляемые педагогом, взятые из сети и созданные учениками)</a:t>
            </a:r>
            <a:endParaRPr lang="de-DE" dirty="0">
              <a:solidFill>
                <a:srgbClr val="32255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17" name="Прямоугольник 18"/>
          <p:cNvSpPr/>
          <p:nvPr/>
        </p:nvSpPr>
        <p:spPr>
          <a:xfrm>
            <a:off x="827584" y="454953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</a:t>
            </a:r>
            <a:r>
              <a:rPr lang="ru-RU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ито39</a:t>
            </a:r>
            <a:endParaRPr lang="ru-RU" sz="12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18" name="Прямоугольник 28"/>
          <p:cNvSpPr/>
          <p:nvPr/>
        </p:nvSpPr>
        <p:spPr>
          <a:xfrm>
            <a:off x="755576" y="33950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Проектирование личностно-развивающей образовательной среды в условиях ДО</a:t>
            </a:r>
            <a:endParaRPr lang="ru-RU" sz="2800" b="1" cap="all" spc="-100" dirty="0">
              <a:solidFill>
                <a:srgbClr val="32255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Прямоугольник 1"/>
          <p:cNvSpPr/>
          <p:nvPr/>
        </p:nvSpPr>
        <p:spPr>
          <a:xfrm>
            <a:off x="5868144" y="1203598"/>
            <a:ext cx="3131840" cy="2808313"/>
          </a:xfrm>
          <a:prstGeom prst="rect">
            <a:avLst/>
          </a:prstGeom>
          <a:solidFill>
            <a:srgbClr val="9D8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Что составляет образовательную среду в условиях </a:t>
            </a:r>
            <a:r>
              <a:rPr lang="ru-RU" dirty="0" err="1"/>
              <a:t>дистанта</a:t>
            </a:r>
            <a:r>
              <a:rPr lang="ru-RU" dirty="0"/>
              <a:t>?</a:t>
            </a: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Прямоугольник 20"/>
          <p:cNvSpPr/>
          <p:nvPr/>
        </p:nvSpPr>
        <p:spPr>
          <a:xfrm rot="16200000">
            <a:off x="-454922" y="3782248"/>
            <a:ext cx="1803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24 августа – 10 сентября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15" name="Прямоугольник 21"/>
          <p:cNvSpPr/>
          <p:nvPr/>
        </p:nvSpPr>
        <p:spPr>
          <a:xfrm rot="16200000">
            <a:off x="141490" y="1606884"/>
            <a:ext cx="610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2020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3145731" name="Прямая соединительная линия 23"/>
          <p:cNvCxnSpPr>
            <a:cxnSpLocks/>
          </p:cNvCxnSpPr>
          <p:nvPr/>
        </p:nvCxnSpPr>
        <p:spPr>
          <a:xfrm>
            <a:off x="446638" y="1995686"/>
            <a:ext cx="0" cy="1030790"/>
          </a:xfrm>
          <a:prstGeom prst="line">
            <a:avLst/>
          </a:prstGeom>
          <a:ln>
            <a:solidFill>
              <a:srgbClr val="9D8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6" name="Прямоугольник 17"/>
          <p:cNvSpPr/>
          <p:nvPr/>
        </p:nvSpPr>
        <p:spPr>
          <a:xfrm>
            <a:off x="467544" y="915566"/>
            <a:ext cx="53285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ВСЁ В ОДНОЙ </a:t>
            </a:r>
            <a:r>
              <a:rPr lang="ru-RU" sz="16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РУКЕ (</a:t>
            </a:r>
            <a:r>
              <a:rPr lang="de-DE" sz="1600" dirty="0" err="1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moodle</a:t>
            </a:r>
            <a:r>
              <a:rPr lang="ru-RU" sz="16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Минимальный </a:t>
            </a:r>
            <a:r>
              <a:rPr lang="ru-RU" sz="16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объем единицы трансляции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Четкая единая структура (система единиц) в логике темы/предмета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Никаких лишних «украшающих» элементов – перегруз, отвлечение и переключение внимания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Текстовая и визуальная составляющие в гармонии друг с другом и с каналом трансляции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Не пытаться </a:t>
            </a:r>
            <a:r>
              <a:rPr lang="ru-RU" sz="1600" dirty="0" err="1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оффлайн</a:t>
            </a:r>
            <a:r>
              <a:rPr lang="ru-RU" sz="16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-материалы путем фотографирования и сканирования переносить в онлайн</a:t>
            </a:r>
          </a:p>
        </p:txBody>
      </p:sp>
      <p:sp>
        <p:nvSpPr>
          <p:cNvPr id="1048617" name="Прямоугольник 18"/>
          <p:cNvSpPr/>
          <p:nvPr/>
        </p:nvSpPr>
        <p:spPr>
          <a:xfrm>
            <a:off x="827584" y="454953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</a:t>
            </a:r>
            <a:r>
              <a:rPr lang="ru-RU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ито39</a:t>
            </a:r>
            <a:endParaRPr lang="ru-RU" sz="12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18" name="Прямоугольник 28"/>
          <p:cNvSpPr/>
          <p:nvPr/>
        </p:nvSpPr>
        <p:spPr>
          <a:xfrm>
            <a:off x="755576" y="33950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Требования к среде</a:t>
            </a:r>
          </a:p>
        </p:txBody>
      </p:sp>
      <p:sp>
        <p:nvSpPr>
          <p:cNvPr id="10" name="Прямоугольник 1"/>
          <p:cNvSpPr/>
          <p:nvPr/>
        </p:nvSpPr>
        <p:spPr>
          <a:xfrm>
            <a:off x="5868144" y="987574"/>
            <a:ext cx="3131840" cy="2808313"/>
          </a:xfrm>
          <a:prstGeom prst="rect">
            <a:avLst/>
          </a:prstGeom>
          <a:solidFill>
            <a:srgbClr val="9D8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Учет специфики </a:t>
            </a:r>
            <a:r>
              <a:rPr lang="ru-RU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дистанта</a:t>
            </a:r>
            <a:r>
              <a:rPr lang="ru-RU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в трансляции </a:t>
            </a:r>
            <a:r>
              <a:rPr lang="ru-RU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материалов</a:t>
            </a:r>
            <a:endParaRPr lang="ru-RU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16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Прямоугольник 20"/>
          <p:cNvSpPr/>
          <p:nvPr/>
        </p:nvSpPr>
        <p:spPr>
          <a:xfrm rot="16200000">
            <a:off x="-454922" y="3782248"/>
            <a:ext cx="1803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24 августа – 10 сентября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15" name="Прямоугольник 21"/>
          <p:cNvSpPr/>
          <p:nvPr/>
        </p:nvSpPr>
        <p:spPr>
          <a:xfrm rot="16200000">
            <a:off x="141490" y="1606884"/>
            <a:ext cx="610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2020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3145731" name="Прямая соединительная линия 23"/>
          <p:cNvCxnSpPr>
            <a:cxnSpLocks/>
          </p:cNvCxnSpPr>
          <p:nvPr/>
        </p:nvCxnSpPr>
        <p:spPr>
          <a:xfrm>
            <a:off x="446638" y="1995686"/>
            <a:ext cx="0" cy="1030790"/>
          </a:xfrm>
          <a:prstGeom prst="line">
            <a:avLst/>
          </a:prstGeom>
          <a:ln>
            <a:solidFill>
              <a:srgbClr val="9D8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6" name="Прямоугольник 17"/>
          <p:cNvSpPr/>
          <p:nvPr/>
        </p:nvSpPr>
        <p:spPr>
          <a:xfrm>
            <a:off x="467544" y="1275606"/>
            <a:ext cx="53285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ВСЁ В ОДНОЙ </a:t>
            </a:r>
            <a:r>
              <a:rPr lang="ru-RU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РУКЕ</a:t>
            </a:r>
            <a:r>
              <a:rPr lang="de-DE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(все инструменты завязаны на единую платформу – всей школы, например </a:t>
            </a:r>
            <a:r>
              <a:rPr lang="de-DE" dirty="0" err="1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moodle</a:t>
            </a:r>
            <a:r>
              <a:rPr lang="ru-RU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  <a:endParaRPr lang="de-DE" dirty="0" smtClean="0">
              <a:solidFill>
                <a:srgbClr val="32255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Выбор </a:t>
            </a:r>
            <a:r>
              <a:rPr lang="ru-RU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минимального обязательного набора инструментов (цель – не продемонстрировать, сколько знаем новых инструментов; а оптимально использовать наиболее подходящие именно для данного предмета)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Свободное владение инструментами всеми субъектами</a:t>
            </a:r>
          </a:p>
        </p:txBody>
      </p:sp>
      <p:sp>
        <p:nvSpPr>
          <p:cNvPr id="1048617" name="Прямоугольник 18"/>
          <p:cNvSpPr/>
          <p:nvPr/>
        </p:nvSpPr>
        <p:spPr>
          <a:xfrm>
            <a:off x="827584" y="454953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</a:t>
            </a:r>
            <a:r>
              <a:rPr lang="ru-RU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ито39</a:t>
            </a:r>
            <a:endParaRPr lang="ru-RU" sz="12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18" name="Прямоугольник 28"/>
          <p:cNvSpPr/>
          <p:nvPr/>
        </p:nvSpPr>
        <p:spPr>
          <a:xfrm>
            <a:off x="755576" y="33950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Требования к среде</a:t>
            </a:r>
          </a:p>
        </p:txBody>
      </p:sp>
      <p:sp>
        <p:nvSpPr>
          <p:cNvPr id="10" name="Прямоугольник 1"/>
          <p:cNvSpPr/>
          <p:nvPr/>
        </p:nvSpPr>
        <p:spPr>
          <a:xfrm>
            <a:off x="5868144" y="987574"/>
            <a:ext cx="3131840" cy="2808313"/>
          </a:xfrm>
          <a:prstGeom prst="rect">
            <a:avLst/>
          </a:prstGeom>
          <a:solidFill>
            <a:srgbClr val="9D8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Учет специфики </a:t>
            </a:r>
            <a:r>
              <a:rPr lang="ru-RU" sz="2000" dirty="0" err="1"/>
              <a:t>дистанта</a:t>
            </a:r>
            <a:r>
              <a:rPr lang="ru-RU" sz="2000" dirty="0"/>
              <a:t> в инструментах</a:t>
            </a:r>
            <a:endParaRPr lang="ru-RU" sz="2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65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Прямоугольник 20"/>
          <p:cNvSpPr/>
          <p:nvPr/>
        </p:nvSpPr>
        <p:spPr>
          <a:xfrm rot="16200000">
            <a:off x="-454922" y="3782248"/>
            <a:ext cx="1803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24 августа – 10 сентября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15" name="Прямоугольник 21"/>
          <p:cNvSpPr/>
          <p:nvPr/>
        </p:nvSpPr>
        <p:spPr>
          <a:xfrm rot="16200000">
            <a:off x="141490" y="1606884"/>
            <a:ext cx="610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2020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3145731" name="Прямая соединительная линия 23"/>
          <p:cNvCxnSpPr>
            <a:cxnSpLocks/>
          </p:cNvCxnSpPr>
          <p:nvPr/>
        </p:nvCxnSpPr>
        <p:spPr>
          <a:xfrm>
            <a:off x="446638" y="1995686"/>
            <a:ext cx="0" cy="1030790"/>
          </a:xfrm>
          <a:prstGeom prst="line">
            <a:avLst/>
          </a:prstGeom>
          <a:ln>
            <a:solidFill>
              <a:srgbClr val="9D8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6" name="Прямоугольник 17"/>
          <p:cNvSpPr/>
          <p:nvPr/>
        </p:nvSpPr>
        <p:spPr>
          <a:xfrm>
            <a:off x="251520" y="915566"/>
            <a:ext cx="5328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3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Комфортная </a:t>
            </a:r>
            <a:r>
              <a:rPr lang="ru-RU" dirty="0" err="1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минималистичность</a:t>
            </a:r>
            <a:r>
              <a:rPr lang="ru-RU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– основа реальной среды при </a:t>
            </a:r>
            <a:r>
              <a:rPr lang="ru-RU" dirty="0" err="1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дистанте</a:t>
            </a:r>
            <a:r>
              <a:rPr lang="ru-RU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(все необходимое вкл. воду/кофе/чай, ручки, фломастеры, бумагу… рядом; все лишнее убрано из зоны доступа; принтер – в каждом доме?)</a:t>
            </a:r>
          </a:p>
          <a:p>
            <a:pPr marL="1143000" lvl="3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Помнить, что </a:t>
            </a:r>
            <a:r>
              <a:rPr lang="ru-RU" dirty="0" err="1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оффлайн</a:t>
            </a:r>
            <a:r>
              <a:rPr lang="ru-RU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-среда – личное пространство ученика/педагога и не обсуждается (может быть скрыто заставкой зума…)</a:t>
            </a:r>
          </a:p>
        </p:txBody>
      </p:sp>
      <p:sp>
        <p:nvSpPr>
          <p:cNvPr id="1048617" name="Прямоугольник 18"/>
          <p:cNvSpPr/>
          <p:nvPr/>
        </p:nvSpPr>
        <p:spPr>
          <a:xfrm>
            <a:off x="827584" y="454953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</a:t>
            </a:r>
            <a:r>
              <a:rPr lang="ru-RU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ито39</a:t>
            </a:r>
            <a:endParaRPr lang="ru-RU" sz="12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18" name="Прямоугольник 28"/>
          <p:cNvSpPr/>
          <p:nvPr/>
        </p:nvSpPr>
        <p:spPr>
          <a:xfrm>
            <a:off x="755576" y="33950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Требования к среде</a:t>
            </a:r>
          </a:p>
        </p:txBody>
      </p:sp>
      <p:sp>
        <p:nvSpPr>
          <p:cNvPr id="10" name="Прямоугольник 1"/>
          <p:cNvSpPr/>
          <p:nvPr/>
        </p:nvSpPr>
        <p:spPr>
          <a:xfrm>
            <a:off x="5868144" y="987574"/>
            <a:ext cx="3131840" cy="2808313"/>
          </a:xfrm>
          <a:prstGeom prst="rect">
            <a:avLst/>
          </a:prstGeom>
          <a:solidFill>
            <a:srgbClr val="9D8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ru-RU" sz="2400" dirty="0"/>
              <a:t>Учет </a:t>
            </a:r>
            <a:r>
              <a:rPr lang="ru-RU" sz="2400" dirty="0" err="1"/>
              <a:t>дистанта</a:t>
            </a:r>
            <a:r>
              <a:rPr lang="ru-RU" sz="2400" dirty="0"/>
              <a:t> в </a:t>
            </a:r>
            <a:r>
              <a:rPr lang="ru-RU" sz="2400" dirty="0" err="1" smtClean="0"/>
              <a:t>оффлайн</a:t>
            </a:r>
            <a:r>
              <a:rPr lang="ru-RU" sz="2400" dirty="0" smtClean="0"/>
              <a:t>-среде </a:t>
            </a:r>
            <a:r>
              <a:rPr lang="ru-RU" sz="2400" dirty="0"/>
              <a:t>вокруг ученика и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3841558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Прямоугольник 20"/>
          <p:cNvSpPr/>
          <p:nvPr/>
        </p:nvSpPr>
        <p:spPr>
          <a:xfrm rot="16200000">
            <a:off x="-454922" y="3782248"/>
            <a:ext cx="1803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24 августа – 10 сентября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22" name="Прямоугольник 21"/>
          <p:cNvSpPr/>
          <p:nvPr/>
        </p:nvSpPr>
        <p:spPr>
          <a:xfrm rot="16200000">
            <a:off x="141490" y="1606884"/>
            <a:ext cx="610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2020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3145732" name="Прямая соединительная линия 23"/>
          <p:cNvCxnSpPr>
            <a:cxnSpLocks/>
          </p:cNvCxnSpPr>
          <p:nvPr/>
        </p:nvCxnSpPr>
        <p:spPr>
          <a:xfrm>
            <a:off x="446638" y="1995686"/>
            <a:ext cx="0" cy="1030790"/>
          </a:xfrm>
          <a:prstGeom prst="line">
            <a:avLst/>
          </a:prstGeom>
          <a:ln>
            <a:solidFill>
              <a:srgbClr val="9D8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3" name="Прямоугольник 19"/>
          <p:cNvSpPr/>
          <p:nvPr/>
        </p:nvSpPr>
        <p:spPr>
          <a:xfrm>
            <a:off x="1331640" y="1180336"/>
            <a:ext cx="3888432" cy="3939902"/>
          </a:xfrm>
          <a:prstGeom prst="rect">
            <a:avLst/>
          </a:prstGeom>
          <a:solidFill>
            <a:srgbClr val="6A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7154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292" y="-1"/>
            <a:ext cx="5306271" cy="5143501"/>
          </a:xfrm>
          <a:prstGeom prst="rect">
            <a:avLst/>
          </a:prstGeom>
        </p:spPr>
      </p:pic>
      <p:grpSp>
        <p:nvGrpSpPr>
          <p:cNvPr id="25" name="Группа 27"/>
          <p:cNvGrpSpPr/>
          <p:nvPr/>
        </p:nvGrpSpPr>
        <p:grpSpPr>
          <a:xfrm>
            <a:off x="863080" y="1343710"/>
            <a:ext cx="3119358" cy="870158"/>
            <a:chOff x="809328" y="1343710"/>
            <a:chExt cx="3119358" cy="870158"/>
          </a:xfrm>
        </p:grpSpPr>
        <p:sp>
          <p:nvSpPr>
            <p:cNvPr id="1048625" name="Фигура, имеющая форму буквы L 11"/>
            <p:cNvSpPr/>
            <p:nvPr/>
          </p:nvSpPr>
          <p:spPr>
            <a:xfrm rot="16200000">
              <a:off x="3766414" y="2051596"/>
              <a:ext cx="162272" cy="162272"/>
            </a:xfrm>
            <a:prstGeom prst="corne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8626" name="Фигура, имеющая форму буквы L 12"/>
            <p:cNvSpPr/>
            <p:nvPr/>
          </p:nvSpPr>
          <p:spPr>
            <a:xfrm>
              <a:off x="809328" y="2041724"/>
              <a:ext cx="162272" cy="162272"/>
            </a:xfrm>
            <a:prstGeom prst="corne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8627" name="Фигура, имеющая форму буквы L 13"/>
            <p:cNvSpPr/>
            <p:nvPr/>
          </p:nvSpPr>
          <p:spPr>
            <a:xfrm rot="10800000">
              <a:off x="3766414" y="1353582"/>
              <a:ext cx="162272" cy="162272"/>
            </a:xfrm>
            <a:prstGeom prst="corne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8628" name="Фигура, имеющая форму буквы L 14"/>
            <p:cNvSpPr/>
            <p:nvPr/>
          </p:nvSpPr>
          <p:spPr>
            <a:xfrm rot="5400000">
              <a:off x="809328" y="1343710"/>
              <a:ext cx="162272" cy="162272"/>
            </a:xfrm>
            <a:prstGeom prst="corne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48629" name="Прямоугольник 16"/>
          <p:cNvSpPr/>
          <p:nvPr/>
        </p:nvSpPr>
        <p:spPr>
          <a:xfrm>
            <a:off x="1403648" y="264375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FB: Katja </a:t>
            </a:r>
            <a:r>
              <a:rPr lang="de-DE" sz="1200" b="1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Ivash</a:t>
            </a:r>
            <a:r>
              <a:rPr lang="de-DE" sz="1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</a:p>
          <a:p>
            <a:r>
              <a:rPr lang="de-DE" sz="1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lang="ru-RU" sz="1200" b="1" dirty="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de-DE" sz="1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FB: </a:t>
            </a:r>
            <a:r>
              <a:rPr lang="ru-RU" sz="1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Группа «Игровые технологии и </a:t>
            </a:r>
            <a:r>
              <a:rPr lang="ru-RU" sz="1200" b="1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игропедагогика</a:t>
            </a:r>
            <a:r>
              <a:rPr lang="ru-RU" sz="1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»</a:t>
            </a:r>
          </a:p>
          <a:p>
            <a:endParaRPr lang="de-DE" sz="1200" b="1" dirty="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de-DE" sz="1200" b="1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Youtube</a:t>
            </a:r>
            <a:r>
              <a:rPr lang="de-DE" sz="1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канал «</a:t>
            </a:r>
            <a:r>
              <a:rPr lang="ru-RU" sz="1200" b="1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Сказкотека</a:t>
            </a:r>
            <a:r>
              <a:rPr lang="ru-RU" sz="1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»</a:t>
            </a:r>
            <a:endParaRPr lang="ru-RU" sz="1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30" name="Прямоугольник 17"/>
          <p:cNvSpPr/>
          <p:nvPr/>
        </p:nvSpPr>
        <p:spPr>
          <a:xfrm>
            <a:off x="1403648" y="379588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="1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ekoudrjavtseva</a:t>
            </a:r>
            <a:r>
              <a:rPr lang="en-US" sz="1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@yahoo.de</a:t>
            </a:r>
            <a:endParaRPr lang="ru-RU" sz="1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31" name="Прямоугольник 18"/>
          <p:cNvSpPr/>
          <p:nvPr/>
        </p:nvSpPr>
        <p:spPr>
          <a:xfrm>
            <a:off x="989856" y="454953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</a:t>
            </a:r>
            <a:r>
              <a:rPr lang="ru-RU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ито39</a:t>
            </a:r>
            <a:endParaRPr lang="ru-RU" sz="12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32" name="Прямоугольник 28"/>
          <p:cNvSpPr/>
          <p:nvPr/>
        </p:nvSpPr>
        <p:spPr>
          <a:xfrm>
            <a:off x="989856" y="1424846"/>
            <a:ext cx="2847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-1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СПАСИБО!</a:t>
            </a:r>
            <a:endParaRPr lang="ru-RU" sz="4000" b="1" spc="-1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33" name="Прямоугольник 22"/>
          <p:cNvSpPr/>
          <p:nvPr/>
        </p:nvSpPr>
        <p:spPr>
          <a:xfrm>
            <a:off x="1403648" y="42279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http://bilingual-online.net</a:t>
            </a:r>
            <a:endParaRPr lang="ru-RU" sz="1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8" name="Прямоугольник 1"/>
          <p:cNvSpPr/>
          <p:nvPr/>
        </p:nvSpPr>
        <p:spPr>
          <a:xfrm>
            <a:off x="5580112" y="267494"/>
            <a:ext cx="3419872" cy="4752528"/>
          </a:xfrm>
          <a:prstGeom prst="rect">
            <a:avLst/>
          </a:prstGeom>
          <a:solidFill>
            <a:srgbClr val="9D8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buNone/>
            </a:pPr>
            <a:r>
              <a:rPr lang="ru-RU" sz="2400" dirty="0"/>
              <a:t>Гармоничная, </a:t>
            </a:r>
            <a:r>
              <a:rPr lang="ru-RU" sz="2400" dirty="0" smtClean="0"/>
              <a:t>системная (субъектно-ориентированная) </a:t>
            </a:r>
            <a:r>
              <a:rPr lang="ru-RU" sz="2400" dirty="0"/>
              <a:t>организация </a:t>
            </a:r>
            <a:r>
              <a:rPr lang="ru-RU" sz="2400" dirty="0" smtClean="0"/>
              <a:t> процессов, </a:t>
            </a:r>
            <a:r>
              <a:rPr lang="ru-RU" sz="2400" dirty="0"/>
              <a:t>материалов и инструментов при работе онлайн как раз и является той самой гармонизирующей, позитивно </a:t>
            </a:r>
            <a:r>
              <a:rPr lang="ru-RU" sz="2400" dirty="0" smtClean="0"/>
              <a:t>развивающей и психологически поддерживающей </a:t>
            </a:r>
            <a:r>
              <a:rPr lang="ru-RU" sz="2400" dirty="0"/>
              <a:t>всех субъектов </a:t>
            </a:r>
            <a:r>
              <a:rPr lang="ru-RU" sz="2400" dirty="0" smtClean="0"/>
              <a:t>ДО </a:t>
            </a:r>
            <a:r>
              <a:rPr lang="ru-RU" sz="2400" dirty="0"/>
              <a:t>средой.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Прямоугольник 20"/>
          <p:cNvSpPr/>
          <p:nvPr/>
        </p:nvSpPr>
        <p:spPr>
          <a:xfrm rot="16200000">
            <a:off x="-454922" y="3782248"/>
            <a:ext cx="1803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24 августа – 10 сентября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00" name="Прямоугольник 21"/>
          <p:cNvSpPr/>
          <p:nvPr/>
        </p:nvSpPr>
        <p:spPr>
          <a:xfrm rot="16200000">
            <a:off x="141490" y="1606884"/>
            <a:ext cx="610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2020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3145729" name="Прямая соединительная линия 23"/>
          <p:cNvCxnSpPr>
            <a:cxnSpLocks/>
          </p:cNvCxnSpPr>
          <p:nvPr/>
        </p:nvCxnSpPr>
        <p:spPr>
          <a:xfrm>
            <a:off x="446638" y="1995686"/>
            <a:ext cx="0" cy="1030790"/>
          </a:xfrm>
          <a:prstGeom prst="line">
            <a:avLst/>
          </a:prstGeom>
          <a:ln>
            <a:solidFill>
              <a:srgbClr val="9D8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1" name="Прямоугольник 17"/>
          <p:cNvSpPr/>
          <p:nvPr/>
        </p:nvSpPr>
        <p:spPr>
          <a:xfrm>
            <a:off x="971600" y="1131590"/>
            <a:ext cx="46440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Это </a:t>
            </a:r>
            <a:r>
              <a:rPr lang="ru-RU" sz="1400" dirty="0"/>
              <a:t>не просто обучение при помощи средств ТСО («электронное обучение</a:t>
            </a:r>
            <a:r>
              <a:rPr lang="ru-RU" sz="1400" b="1" dirty="0"/>
              <a:t>»). Это образование длиною в жизнь: идти вслед за техническим прогрессом как нормой жизни, новым измерением</a:t>
            </a:r>
            <a:r>
              <a:rPr lang="ru-RU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/>
              <a:t>Особенность </a:t>
            </a:r>
            <a:r>
              <a:rPr lang="ru-RU" sz="1400" b="1" dirty="0" err="1"/>
              <a:t>дистанта</a:t>
            </a:r>
            <a:r>
              <a:rPr lang="ru-RU" sz="1400" dirty="0"/>
              <a:t>: в использовании в режиме реального времени средств опосредованной коммуникации (гаджеты и РС с </a:t>
            </a:r>
            <a:r>
              <a:rPr lang="ru-RU" sz="1400" dirty="0" err="1"/>
              <a:t>соотв.программами</a:t>
            </a:r>
            <a:r>
              <a:rPr lang="ru-RU" sz="1400" dirty="0"/>
              <a:t>). Т.е. живое общение вне прямого физического контакта.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/>
              <a:t>Отличия от классного обучения</a:t>
            </a:r>
            <a:r>
              <a:rPr lang="ru-RU" sz="1400" dirty="0"/>
              <a:t>: невозможность быстро передать реальный объект (только виртуальную копию объекта) и невозможность реализовать контрольно- регулирующие функции в привычном формате (только в формах </a:t>
            </a:r>
            <a:r>
              <a:rPr lang="ru-RU" sz="1400" dirty="0" err="1"/>
              <a:t>дистанта</a:t>
            </a:r>
            <a:r>
              <a:rPr lang="ru-RU" sz="1400" dirty="0"/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/>
              <a:t>Абсолютная прозрачность процессов </a:t>
            </a:r>
            <a:r>
              <a:rPr lang="ru-RU" sz="1400" b="1" dirty="0" smtClean="0"/>
              <a:t>и участников для </a:t>
            </a:r>
            <a:r>
              <a:rPr lang="ru-RU" sz="1400" b="1" dirty="0"/>
              <a:t>всех </a:t>
            </a:r>
            <a:r>
              <a:rPr lang="ru-RU" sz="1400" dirty="0"/>
              <a:t>(видео-трансляция, возможны запись и </a:t>
            </a:r>
            <a:r>
              <a:rPr lang="ru-RU" sz="1400" dirty="0" err="1"/>
              <a:t>скрин-шоты</a:t>
            </a:r>
            <a:r>
              <a:rPr lang="ru-RU" sz="1400" dirty="0"/>
              <a:t>…) – «прозрачный учитель» и «прозрачный ученик</a:t>
            </a:r>
            <a:r>
              <a:rPr lang="ru-RU" sz="1400" dirty="0" smtClean="0"/>
              <a:t>».</a:t>
            </a:r>
            <a:endParaRPr lang="ru-RU" sz="1400" dirty="0"/>
          </a:p>
        </p:txBody>
      </p:sp>
      <p:sp>
        <p:nvSpPr>
          <p:cNvPr id="1048602" name="Прямоугольник 18"/>
          <p:cNvSpPr/>
          <p:nvPr/>
        </p:nvSpPr>
        <p:spPr>
          <a:xfrm>
            <a:off x="827584" y="473199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</a:t>
            </a:r>
            <a:r>
              <a:rPr lang="ru-RU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ито39</a:t>
            </a:r>
            <a:endParaRPr lang="ru-RU" sz="12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03" name="Прямоугольник 28"/>
          <p:cNvSpPr/>
          <p:nvPr/>
        </p:nvSpPr>
        <p:spPr>
          <a:xfrm>
            <a:off x="179512" y="41151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cap="all" spc="-1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Что такое </a:t>
            </a:r>
            <a:r>
              <a:rPr lang="ru-RU" sz="3200" b="1" cap="all" spc="-100" dirty="0" err="1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дистант</a:t>
            </a:r>
            <a:r>
              <a:rPr lang="ru-RU" sz="3200" b="1" cap="all" spc="-1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</a:t>
            </a:r>
            <a:endParaRPr lang="ru-RU" sz="3200" b="1" cap="all" spc="-100" dirty="0">
              <a:solidFill>
                <a:srgbClr val="32255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06" name="Прямоугольник 1"/>
          <p:cNvSpPr/>
          <p:nvPr/>
        </p:nvSpPr>
        <p:spPr>
          <a:xfrm>
            <a:off x="5652120" y="555525"/>
            <a:ext cx="3491880" cy="3349833"/>
          </a:xfrm>
          <a:prstGeom prst="rect">
            <a:avLst/>
          </a:prstGeom>
          <a:solidFill>
            <a:srgbClr val="9D8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t="30253" r="16740" b="22627"/>
          <a:stretch/>
        </p:blipFill>
        <p:spPr bwMode="auto">
          <a:xfrm>
            <a:off x="5652120" y="1347614"/>
            <a:ext cx="3491880" cy="195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Прямоугольник 20"/>
          <p:cNvSpPr/>
          <p:nvPr/>
        </p:nvSpPr>
        <p:spPr>
          <a:xfrm rot="16200000">
            <a:off x="-454922" y="3782248"/>
            <a:ext cx="1803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24 августа – 10 сентября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00" name="Прямоугольник 21"/>
          <p:cNvSpPr/>
          <p:nvPr/>
        </p:nvSpPr>
        <p:spPr>
          <a:xfrm rot="16200000">
            <a:off x="141490" y="1606884"/>
            <a:ext cx="610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2020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3145729" name="Прямая соединительная линия 23"/>
          <p:cNvCxnSpPr>
            <a:cxnSpLocks/>
          </p:cNvCxnSpPr>
          <p:nvPr/>
        </p:nvCxnSpPr>
        <p:spPr>
          <a:xfrm>
            <a:off x="446638" y="1995686"/>
            <a:ext cx="0" cy="1030790"/>
          </a:xfrm>
          <a:prstGeom prst="line">
            <a:avLst/>
          </a:prstGeom>
          <a:ln>
            <a:solidFill>
              <a:srgbClr val="9D8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1" name="Прямоугольник 17"/>
          <p:cNvSpPr/>
          <p:nvPr/>
        </p:nvSpPr>
        <p:spPr>
          <a:xfrm>
            <a:off x="1259632" y="1851670"/>
            <a:ext cx="4067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Интенсивность обучения на первом этапе, привыкания к </a:t>
            </a:r>
            <a:r>
              <a:rPr lang="ru-RU" sz="1600" dirty="0" err="1"/>
              <a:t>дистанту</a:t>
            </a:r>
            <a:r>
              <a:rPr lang="ru-RU" sz="1600" dirty="0"/>
              <a:t>, падает; затем при правильном подходе – растет.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Основное требование к педагогу – мобильность и владение инструментами именно дистанционного образования (понимание, что это надолго, а не только переходный момент на срок небольшого карантина).</a:t>
            </a:r>
            <a:endParaRPr lang="de-DE" sz="1600" dirty="0"/>
          </a:p>
          <a:p>
            <a:endParaRPr lang="ru-RU" sz="1600" dirty="0"/>
          </a:p>
        </p:txBody>
      </p:sp>
      <p:sp>
        <p:nvSpPr>
          <p:cNvPr id="1048602" name="Прямоугольник 18"/>
          <p:cNvSpPr/>
          <p:nvPr/>
        </p:nvSpPr>
        <p:spPr>
          <a:xfrm>
            <a:off x="827584" y="473199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</a:t>
            </a:r>
            <a:r>
              <a:rPr lang="ru-RU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ито39</a:t>
            </a:r>
            <a:endParaRPr lang="ru-RU" sz="12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03" name="Прямоугольник 28"/>
          <p:cNvSpPr/>
          <p:nvPr/>
        </p:nvSpPr>
        <p:spPr>
          <a:xfrm>
            <a:off x="179512" y="339502"/>
            <a:ext cx="471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spc="-100" dirty="0" err="1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Дистант</a:t>
            </a:r>
            <a:r>
              <a:rPr lang="ru-RU" sz="3200" b="1" cap="all" spc="-1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– навсегда!</a:t>
            </a:r>
            <a:endParaRPr lang="ru-RU" sz="3200" b="1" cap="all" spc="-100" dirty="0">
              <a:solidFill>
                <a:srgbClr val="32255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06" name="Прямоугольник 1"/>
          <p:cNvSpPr/>
          <p:nvPr/>
        </p:nvSpPr>
        <p:spPr>
          <a:xfrm>
            <a:off x="5220072" y="555525"/>
            <a:ext cx="3923928" cy="3349833"/>
          </a:xfrm>
          <a:prstGeom prst="rect">
            <a:avLst/>
          </a:prstGeom>
          <a:solidFill>
            <a:srgbClr val="9D8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 descr="C:\Users\Uwe Krüger\Desktop\uchitelj_uchenik_XX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15566"/>
            <a:ext cx="3888432" cy="277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13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Прямоугольник 20"/>
          <p:cNvSpPr/>
          <p:nvPr/>
        </p:nvSpPr>
        <p:spPr>
          <a:xfrm rot="16200000">
            <a:off x="-454922" y="3782248"/>
            <a:ext cx="1803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24 августа – 10 сентября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00" name="Прямоугольник 21"/>
          <p:cNvSpPr/>
          <p:nvPr/>
        </p:nvSpPr>
        <p:spPr>
          <a:xfrm rot="16200000">
            <a:off x="141490" y="1606884"/>
            <a:ext cx="610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2020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3145729" name="Прямая соединительная линия 23"/>
          <p:cNvCxnSpPr>
            <a:cxnSpLocks/>
          </p:cNvCxnSpPr>
          <p:nvPr/>
        </p:nvCxnSpPr>
        <p:spPr>
          <a:xfrm>
            <a:off x="446638" y="1995686"/>
            <a:ext cx="0" cy="1030790"/>
          </a:xfrm>
          <a:prstGeom prst="line">
            <a:avLst/>
          </a:prstGeom>
          <a:ln>
            <a:solidFill>
              <a:srgbClr val="9D8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1" name="Прямоугольник 17"/>
          <p:cNvSpPr/>
          <p:nvPr/>
        </p:nvSpPr>
        <p:spPr>
          <a:xfrm>
            <a:off x="1043608" y="1173182"/>
            <a:ext cx="5040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 smtClean="0"/>
              <a:t>Осознанность </a:t>
            </a:r>
            <a:r>
              <a:rPr lang="ru-RU" sz="1400" b="1" dirty="0"/>
              <a:t>прав, возможностей и ответственности</a:t>
            </a:r>
            <a:r>
              <a:rPr lang="ru-RU" sz="1400" dirty="0"/>
              <a:t>. Например - </a:t>
            </a:r>
            <a:r>
              <a:rPr lang="ru-RU" sz="1400" u="sng" dirty="0"/>
              <a:t>родители организационная ответственность</a:t>
            </a:r>
            <a:r>
              <a:rPr lang="ru-RU" sz="1400" dirty="0"/>
              <a:t> (организовать рабочее место и распечатку материалов, план дня ребенка с учетом </a:t>
            </a:r>
            <a:r>
              <a:rPr lang="ru-RU" sz="1400" dirty="0" err="1"/>
              <a:t>дистанта</a:t>
            </a:r>
            <a:r>
              <a:rPr lang="ru-RU" sz="1400" dirty="0"/>
              <a:t>). </a:t>
            </a:r>
            <a:r>
              <a:rPr lang="ru-RU" sz="1400" u="sng" dirty="0"/>
              <a:t>Педагоги</a:t>
            </a:r>
            <a:r>
              <a:rPr lang="ru-RU" sz="1400" dirty="0"/>
              <a:t> - </a:t>
            </a:r>
            <a:r>
              <a:rPr lang="ru-RU" sz="1400" u="sng" dirty="0"/>
              <a:t>образовательная </a:t>
            </a:r>
            <a:r>
              <a:rPr lang="ru-RU" sz="1400" u="sng" dirty="0" err="1"/>
              <a:t>тьюторская</a:t>
            </a:r>
            <a:r>
              <a:rPr lang="ru-RU" sz="1400" u="sng" dirty="0"/>
              <a:t> ответственность</a:t>
            </a:r>
            <a:r>
              <a:rPr lang="ru-RU" sz="1400" dirty="0"/>
              <a:t> (подготовка материалов, открытие доступа к ним родителям и ученикам, проведение занятие, рефлексия по его итогам). </a:t>
            </a:r>
            <a:r>
              <a:rPr lang="ru-RU" sz="1400" u="sng" dirty="0"/>
              <a:t>Дети - организационно-образовательная ответственность</a:t>
            </a:r>
            <a:r>
              <a:rPr lang="ru-RU" sz="1400" dirty="0"/>
              <a:t> (организация себя и работа на уроке). Выбор платформы и </a:t>
            </a:r>
            <a:r>
              <a:rPr lang="ru-RU" sz="1400" dirty="0" err="1"/>
              <a:t>др.каналов</a:t>
            </a:r>
            <a:r>
              <a:rPr lang="ru-RU" sz="1400" dirty="0"/>
              <a:t> связи - общее право всех субъектов, дающее возможность комфортной коммуникации. 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/>
              <a:t>Все это всем субъектам </a:t>
            </a:r>
            <a:r>
              <a:rPr lang="ru-RU" sz="1400" b="1" dirty="0"/>
              <a:t>нужно помочь </a:t>
            </a:r>
            <a:r>
              <a:rPr lang="ru-RU" sz="1400" b="1" dirty="0" smtClean="0"/>
              <a:t>понять</a:t>
            </a:r>
            <a:r>
              <a:rPr lang="de-DE" sz="1400" b="1" dirty="0" smtClean="0"/>
              <a:t> </a:t>
            </a:r>
            <a:r>
              <a:rPr lang="ru-RU" sz="1400" b="1" dirty="0" smtClean="0"/>
              <a:t>и реализовать </a:t>
            </a:r>
            <a:r>
              <a:rPr lang="ru-RU" sz="1400" dirty="0"/>
              <a:t>- для этого в организации должен быть </a:t>
            </a:r>
            <a:r>
              <a:rPr lang="ru-RU" sz="1400" u="sng" dirty="0"/>
              <a:t>единый куратор </a:t>
            </a:r>
            <a:r>
              <a:rPr lang="ru-RU" sz="1400" u="sng" dirty="0" err="1"/>
              <a:t>дистанта</a:t>
            </a:r>
            <a:r>
              <a:rPr lang="ru-RU" sz="1400" dirty="0"/>
              <a:t> с компетенциями как менеджера образовательного процесса, так и технического администратора системы </a:t>
            </a:r>
            <a:r>
              <a:rPr lang="de-DE" sz="1400" dirty="0"/>
              <a:t>zoom</a:t>
            </a:r>
            <a:r>
              <a:rPr lang="ru-RU" sz="1400" dirty="0"/>
              <a:t> или </a:t>
            </a:r>
            <a:r>
              <a:rPr lang="de-DE" sz="1400" dirty="0" err="1"/>
              <a:t>moodle</a:t>
            </a:r>
            <a:r>
              <a:rPr lang="ru-RU" sz="1400" dirty="0"/>
              <a:t>..., выбранной субъектами. Система для всей школы должна быть единой!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400" dirty="0"/>
          </a:p>
        </p:txBody>
      </p:sp>
      <p:sp>
        <p:nvSpPr>
          <p:cNvPr id="1048602" name="Прямоугольник 18"/>
          <p:cNvSpPr/>
          <p:nvPr/>
        </p:nvSpPr>
        <p:spPr>
          <a:xfrm>
            <a:off x="323528" y="48665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</a:t>
            </a:r>
            <a:r>
              <a:rPr lang="ru-RU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ито39</a:t>
            </a:r>
            <a:endParaRPr lang="ru-RU" sz="12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03" name="Прямоугольник 28"/>
          <p:cNvSpPr/>
          <p:nvPr/>
        </p:nvSpPr>
        <p:spPr>
          <a:xfrm>
            <a:off x="467544" y="339502"/>
            <a:ext cx="471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spc="-1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Субъект в </a:t>
            </a:r>
            <a:r>
              <a:rPr lang="ru-RU" sz="3200" b="1" cap="all" spc="-100" dirty="0" err="1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дистанте</a:t>
            </a:r>
            <a:endParaRPr lang="ru-RU" sz="3200" b="1" cap="all" spc="-100" dirty="0">
              <a:solidFill>
                <a:srgbClr val="32255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06" name="Прямоугольник 1"/>
          <p:cNvSpPr/>
          <p:nvPr/>
        </p:nvSpPr>
        <p:spPr>
          <a:xfrm>
            <a:off x="6043364" y="555526"/>
            <a:ext cx="3131840" cy="2808313"/>
          </a:xfrm>
          <a:prstGeom prst="rect">
            <a:avLst/>
          </a:prstGeom>
          <a:solidFill>
            <a:srgbClr val="9D8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Субъектная функция ученика, родителя и учителя. </a:t>
            </a:r>
            <a:endParaRPr lang="ru-RU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b="1" dirty="0" smtClean="0"/>
              <a:t>Основа </a:t>
            </a:r>
            <a:r>
              <a:rPr lang="ru-RU" b="1" dirty="0"/>
              <a:t>- осознанность и </a:t>
            </a:r>
            <a:r>
              <a:rPr lang="ru-RU" b="1" dirty="0" err="1"/>
              <a:t>самомотивация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29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Прямоугольник 20"/>
          <p:cNvSpPr/>
          <p:nvPr/>
        </p:nvSpPr>
        <p:spPr>
          <a:xfrm rot="16200000">
            <a:off x="-454922" y="3782248"/>
            <a:ext cx="1803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24 августа – 10 сентября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00" name="Прямоугольник 21"/>
          <p:cNvSpPr/>
          <p:nvPr/>
        </p:nvSpPr>
        <p:spPr>
          <a:xfrm rot="16200000">
            <a:off x="141490" y="1606884"/>
            <a:ext cx="610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2020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3145729" name="Прямая соединительная линия 23"/>
          <p:cNvCxnSpPr>
            <a:cxnSpLocks/>
          </p:cNvCxnSpPr>
          <p:nvPr/>
        </p:nvCxnSpPr>
        <p:spPr>
          <a:xfrm>
            <a:off x="446638" y="1995686"/>
            <a:ext cx="0" cy="1030790"/>
          </a:xfrm>
          <a:prstGeom prst="line">
            <a:avLst/>
          </a:prstGeom>
          <a:ln>
            <a:solidFill>
              <a:srgbClr val="9D8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1" name="Прямоугольник 17"/>
          <p:cNvSpPr/>
          <p:nvPr/>
        </p:nvSpPr>
        <p:spPr>
          <a:xfrm>
            <a:off x="1187624" y="1173182"/>
            <a:ext cx="48965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u="sng" dirty="0" err="1"/>
              <a:t>Субъектность</a:t>
            </a:r>
            <a:r>
              <a:rPr lang="ru-RU" sz="1400" u="sng" dirty="0"/>
              <a:t> предполагает также изменение объема контрольной функции в сторону самоконтроля каждого субъекта</a:t>
            </a:r>
            <a:r>
              <a:rPr lang="ru-RU" sz="1400" dirty="0"/>
              <a:t>: никаких домашних работ с ежедневной сдачей, никаких требований от педагога 3 оценок на ученика за неделю... Нормы </a:t>
            </a:r>
            <a:r>
              <a:rPr lang="ru-RU" sz="1400" dirty="0" err="1"/>
              <a:t>дистанта</a:t>
            </a:r>
            <a:r>
              <a:rPr lang="ru-RU" sz="1400" dirty="0"/>
              <a:t> - нормы индивидуальной ответственности. Это должен понимать не только субъект-участник, но и наблюдающий директор и </a:t>
            </a:r>
            <a:r>
              <a:rPr lang="ru-RU" sz="1400" dirty="0" err="1"/>
              <a:t>др.органы</a:t>
            </a:r>
            <a:r>
              <a:rPr lang="ru-RU" sz="1400" dirty="0"/>
              <a:t> управления образованием.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u="sng" dirty="0" err="1"/>
              <a:t>Субъектность</a:t>
            </a:r>
            <a:r>
              <a:rPr lang="ru-RU" sz="1400" u="sng" dirty="0"/>
              <a:t> как возможности в выборе форм, материалов, инструментов..., мотивирующих всех к продолжению процесса</a:t>
            </a:r>
            <a:r>
              <a:rPr lang="ru-RU" sz="1400" dirty="0"/>
              <a:t>. То есть специфических для </a:t>
            </a:r>
            <a:r>
              <a:rPr lang="ru-RU" sz="1400" dirty="0" err="1"/>
              <a:t>дистанта</a:t>
            </a:r>
            <a:r>
              <a:rPr lang="ru-RU" sz="1400" dirty="0"/>
              <a:t>! </a:t>
            </a:r>
            <a:r>
              <a:rPr lang="ru-RU" sz="1400" dirty="0" err="1"/>
              <a:t>Пдф</a:t>
            </a:r>
            <a:r>
              <a:rPr lang="ru-RU" sz="1400" dirty="0"/>
              <a:t> страницы учебника, отправленный родителям на распечатку, от руки заполненный детьми и сканом возвращенный педагогу на проверку - </a:t>
            </a:r>
            <a:r>
              <a:rPr lang="ru-RU" sz="1400" dirty="0" err="1"/>
              <a:t>демотиватор</a:t>
            </a:r>
            <a:r>
              <a:rPr lang="ru-RU" sz="1400" dirty="0"/>
              <a:t> для всех, так как не является элементом </a:t>
            </a:r>
            <a:r>
              <a:rPr lang="ru-RU" sz="1400" dirty="0" err="1"/>
              <a:t>дистанта</a:t>
            </a:r>
            <a:r>
              <a:rPr lang="ru-RU" sz="1400" dirty="0"/>
              <a:t>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/>
          </a:p>
        </p:txBody>
      </p:sp>
      <p:sp>
        <p:nvSpPr>
          <p:cNvPr id="1048602" name="Прямоугольник 18"/>
          <p:cNvSpPr/>
          <p:nvPr/>
        </p:nvSpPr>
        <p:spPr>
          <a:xfrm>
            <a:off x="323528" y="48665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</a:t>
            </a:r>
            <a:r>
              <a:rPr lang="ru-RU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ито39</a:t>
            </a:r>
            <a:endParaRPr lang="ru-RU" sz="12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03" name="Прямоугольник 28"/>
          <p:cNvSpPr/>
          <p:nvPr/>
        </p:nvSpPr>
        <p:spPr>
          <a:xfrm>
            <a:off x="467544" y="339502"/>
            <a:ext cx="471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spc="-1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Субъект в </a:t>
            </a:r>
            <a:r>
              <a:rPr lang="ru-RU" sz="3200" b="1" cap="all" spc="-100" dirty="0" err="1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дистанте</a:t>
            </a:r>
            <a:endParaRPr lang="ru-RU" sz="3200" b="1" cap="all" spc="-100" dirty="0">
              <a:solidFill>
                <a:srgbClr val="32255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06" name="Прямоугольник 1"/>
          <p:cNvSpPr/>
          <p:nvPr/>
        </p:nvSpPr>
        <p:spPr>
          <a:xfrm>
            <a:off x="6043364" y="555526"/>
            <a:ext cx="3131840" cy="2808313"/>
          </a:xfrm>
          <a:prstGeom prst="rect">
            <a:avLst/>
          </a:prstGeom>
          <a:solidFill>
            <a:srgbClr val="9D8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Субъектная функция ученика, родителя и учителя. </a:t>
            </a:r>
            <a:endParaRPr lang="ru-RU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b="1" dirty="0" smtClean="0"/>
              <a:t>Основа </a:t>
            </a:r>
            <a:r>
              <a:rPr lang="ru-RU" b="1" dirty="0"/>
              <a:t>- осознанность и </a:t>
            </a:r>
            <a:r>
              <a:rPr lang="ru-RU" b="1" dirty="0" err="1"/>
              <a:t>самомотивация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76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Прямоугольник 20"/>
          <p:cNvSpPr/>
          <p:nvPr/>
        </p:nvSpPr>
        <p:spPr>
          <a:xfrm rot="16200000">
            <a:off x="-454922" y="3782248"/>
            <a:ext cx="1803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24 августа – 10 сентября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08" name="Прямоугольник 21"/>
          <p:cNvSpPr/>
          <p:nvPr/>
        </p:nvSpPr>
        <p:spPr>
          <a:xfrm rot="16200000">
            <a:off x="141490" y="1606884"/>
            <a:ext cx="610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2020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3145730" name="Прямая соединительная линия 23"/>
          <p:cNvCxnSpPr>
            <a:cxnSpLocks/>
          </p:cNvCxnSpPr>
          <p:nvPr/>
        </p:nvCxnSpPr>
        <p:spPr>
          <a:xfrm>
            <a:off x="446638" y="1995686"/>
            <a:ext cx="0" cy="1030790"/>
          </a:xfrm>
          <a:prstGeom prst="line">
            <a:avLst/>
          </a:prstGeom>
          <a:ln>
            <a:solidFill>
              <a:srgbClr val="9D8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9" name="Прямоугольник 17"/>
          <p:cNvSpPr/>
          <p:nvPr/>
        </p:nvSpPr>
        <p:spPr>
          <a:xfrm>
            <a:off x="1259632" y="1419622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Информационная поддержка </a:t>
            </a:r>
            <a:r>
              <a:rPr lang="ru-RU" sz="14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– регулярная, не спам и не избыточная, строго канализируемая (что важно для педагогов, что для родителей, …). </a:t>
            </a:r>
            <a:endParaRPr lang="ru-RU" sz="1400" dirty="0" smtClean="0">
              <a:solidFill>
                <a:srgbClr val="32255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ru-RU" sz="1400" b="1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Установить </a:t>
            </a:r>
            <a:r>
              <a:rPr lang="ru-RU" sz="1400" b="1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нормы</a:t>
            </a:r>
            <a:r>
              <a:rPr lang="ru-RU" sz="14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сроки и объемы сообщений (не чаще 1 раза в день, с 18 до 20 ч., не более 3 пунктов по 2 предложения каждое, не более 1 прицепки на 1/3 страницы к каждому пункту). </a:t>
            </a:r>
            <a:r>
              <a:rPr lang="ru-RU" sz="14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Материал для распечаток – минимален (не более 10 страниц на ученика по всем предметам), 1 раз в неделю на всю неделю (оптимально – в субботу на след. неделю) – отправляется </a:t>
            </a:r>
            <a:r>
              <a:rPr lang="ru-RU" sz="1400" dirty="0" err="1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тех.админом</a:t>
            </a:r>
            <a:r>
              <a:rPr lang="ru-RU" sz="14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(собирающим его со всех педагогов  в единый файл</a:t>
            </a:r>
            <a:r>
              <a:rPr lang="ru-RU" sz="14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).</a:t>
            </a:r>
            <a:endParaRPr lang="ru-RU" sz="1400" dirty="0">
              <a:solidFill>
                <a:srgbClr val="32255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10" name="Прямоугольник 18"/>
          <p:cNvSpPr/>
          <p:nvPr/>
        </p:nvSpPr>
        <p:spPr>
          <a:xfrm>
            <a:off x="323528" y="483332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</a:t>
            </a:r>
            <a:r>
              <a:rPr lang="ru-RU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ито39</a:t>
            </a:r>
            <a:endParaRPr lang="ru-RU" sz="12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11" name="Прямоугольник 28"/>
          <p:cNvSpPr/>
          <p:nvPr/>
        </p:nvSpPr>
        <p:spPr>
          <a:xfrm>
            <a:off x="251520" y="267494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spc="-1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Психологическая поддержка</a:t>
            </a:r>
          </a:p>
          <a:p>
            <a:r>
              <a:rPr lang="ru-RU" sz="2400" b="1" cap="all" spc="-1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 условиях до </a:t>
            </a:r>
            <a:r>
              <a:rPr lang="de-DE" sz="2400" b="1" cap="all" spc="-1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=</a:t>
            </a:r>
            <a:endParaRPr lang="ru-RU" sz="2400" b="1" cap="all" spc="-100" dirty="0">
              <a:solidFill>
                <a:srgbClr val="32255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Прямоугольник 1"/>
          <p:cNvSpPr/>
          <p:nvPr/>
        </p:nvSpPr>
        <p:spPr>
          <a:xfrm>
            <a:off x="6043364" y="555526"/>
            <a:ext cx="3131840" cy="2808313"/>
          </a:xfrm>
          <a:prstGeom prst="rect">
            <a:avLst/>
          </a:prstGeom>
          <a:solidFill>
            <a:srgbClr val="9D8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! Не избыточная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u="sng" dirty="0" smtClean="0"/>
              <a:t>Информационная, и.- мотивационная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 smtClean="0"/>
              <a:t> Мотивационная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 smtClean="0"/>
              <a:t> Техническая, материально-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Методическая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Прямоугольник 20"/>
          <p:cNvSpPr/>
          <p:nvPr/>
        </p:nvSpPr>
        <p:spPr>
          <a:xfrm rot="16200000">
            <a:off x="-454922" y="3782248"/>
            <a:ext cx="1803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24 августа – 10 сентября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08" name="Прямоугольник 21"/>
          <p:cNvSpPr/>
          <p:nvPr/>
        </p:nvSpPr>
        <p:spPr>
          <a:xfrm rot="16200000">
            <a:off x="141490" y="1606884"/>
            <a:ext cx="610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2020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3145730" name="Прямая соединительная линия 23"/>
          <p:cNvCxnSpPr>
            <a:cxnSpLocks/>
          </p:cNvCxnSpPr>
          <p:nvPr/>
        </p:nvCxnSpPr>
        <p:spPr>
          <a:xfrm>
            <a:off x="446638" y="1995686"/>
            <a:ext cx="0" cy="1030790"/>
          </a:xfrm>
          <a:prstGeom prst="line">
            <a:avLst/>
          </a:prstGeom>
          <a:ln>
            <a:solidFill>
              <a:srgbClr val="9D8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9" name="Прямоугольник 17"/>
          <p:cNvSpPr/>
          <p:nvPr/>
        </p:nvSpPr>
        <p:spPr>
          <a:xfrm>
            <a:off x="1043608" y="1191488"/>
            <a:ext cx="48965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Мотивационная поддержка </a:t>
            </a:r>
            <a:r>
              <a:rPr lang="ru-RU" sz="1400" b="1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(мотивация) учащихся </a:t>
            </a:r>
            <a:r>
              <a:rPr lang="ru-RU" sz="14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– в принятии вместе с ними, а не вместо них норм </a:t>
            </a:r>
            <a:r>
              <a:rPr lang="ru-RU" sz="1400" dirty="0" err="1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дистантной</a:t>
            </a:r>
            <a:r>
              <a:rPr lang="ru-RU" sz="14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коммуникации и соблюдении этих норм (педагог и родители на равных с детьми – участники процесса, не супервизоры и не боги!). </a:t>
            </a:r>
            <a:r>
              <a:rPr lang="ru-RU" sz="14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А также – в чередовании работы с педагогом и работы в группах учеников онлайн во внеурочное время (социализация онлайн</a:t>
            </a:r>
            <a:r>
              <a:rPr lang="ru-RU" sz="14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).</a:t>
            </a:r>
          </a:p>
          <a:p>
            <a:r>
              <a:rPr lang="ru-RU" sz="1400" u="sng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Круглые столы </a:t>
            </a:r>
            <a:r>
              <a:rPr lang="ru-RU" sz="14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для педагогов </a:t>
            </a:r>
            <a:r>
              <a:rPr lang="ru-RU" sz="1400" b="1" u="sng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</a:t>
            </a:r>
            <a:r>
              <a:rPr lang="ru-RU" sz="14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родителей для обсуждения реально существующих точек роста (слово «проблема» - табу!); формирования решений, фиксации их и реализации их (решения для </a:t>
            </a:r>
            <a:r>
              <a:rPr lang="ru-RU" sz="1400" dirty="0" err="1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дистанта</a:t>
            </a:r>
            <a:r>
              <a:rPr lang="ru-RU" sz="14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могут приниматься только самим участниками </a:t>
            </a:r>
            <a:r>
              <a:rPr lang="ru-RU" sz="1400" dirty="0" err="1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дистанта</a:t>
            </a:r>
            <a:r>
              <a:rPr lang="ru-RU" sz="14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; внешние наблюдатели могут лишь выдвигать предложения!)</a:t>
            </a:r>
          </a:p>
          <a:p>
            <a:endParaRPr lang="ru-RU" sz="1400" dirty="0">
              <a:solidFill>
                <a:srgbClr val="32255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ru-RU" sz="1400" dirty="0">
              <a:solidFill>
                <a:srgbClr val="32255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10" name="Прямоугольник 18"/>
          <p:cNvSpPr/>
          <p:nvPr/>
        </p:nvSpPr>
        <p:spPr>
          <a:xfrm>
            <a:off x="323528" y="483332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</a:t>
            </a:r>
            <a:r>
              <a:rPr lang="ru-RU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ито39</a:t>
            </a:r>
            <a:endParaRPr lang="ru-RU" sz="12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11" name="Прямоугольник 28"/>
          <p:cNvSpPr/>
          <p:nvPr/>
        </p:nvSpPr>
        <p:spPr>
          <a:xfrm>
            <a:off x="251520" y="267494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spc="-1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Психологическая поддержка</a:t>
            </a:r>
          </a:p>
          <a:p>
            <a:r>
              <a:rPr lang="ru-RU" sz="2400" b="1" cap="all" spc="-1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 условиях до</a:t>
            </a:r>
            <a:r>
              <a:rPr lang="de-DE" sz="2400" b="1" cap="all" spc="-1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e-DE" sz="2400" b="1" cap="all" spc="-1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=</a:t>
            </a:r>
            <a:endParaRPr lang="ru-RU" sz="2400" b="1" cap="all" spc="-100" dirty="0">
              <a:solidFill>
                <a:srgbClr val="32255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Прямоугольник 1"/>
          <p:cNvSpPr/>
          <p:nvPr/>
        </p:nvSpPr>
        <p:spPr>
          <a:xfrm>
            <a:off x="6043364" y="555526"/>
            <a:ext cx="3131840" cy="2808313"/>
          </a:xfrm>
          <a:prstGeom prst="rect">
            <a:avLst/>
          </a:prstGeom>
          <a:solidFill>
            <a:srgbClr val="9D8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! Не избыточная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Информационная, и.-мотивационная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u="sng" dirty="0" smtClean="0"/>
              <a:t>Мотивационная</a:t>
            </a:r>
            <a:endParaRPr lang="de-DE" u="sng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 smtClean="0"/>
              <a:t> Техническая, материально-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Методическая</a:t>
            </a:r>
          </a:p>
        </p:txBody>
      </p:sp>
    </p:spTree>
    <p:extLst>
      <p:ext uri="{BB962C8B-B14F-4D97-AF65-F5344CB8AC3E}">
        <p14:creationId xmlns:p14="http://schemas.microsoft.com/office/powerpoint/2010/main" val="343468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Прямоугольник 20"/>
          <p:cNvSpPr/>
          <p:nvPr/>
        </p:nvSpPr>
        <p:spPr>
          <a:xfrm rot="16200000">
            <a:off x="-454922" y="3782248"/>
            <a:ext cx="1803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24 августа – 10 сентября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08" name="Прямоугольник 21"/>
          <p:cNvSpPr/>
          <p:nvPr/>
        </p:nvSpPr>
        <p:spPr>
          <a:xfrm rot="16200000">
            <a:off x="141490" y="1606884"/>
            <a:ext cx="610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2020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3145730" name="Прямая соединительная линия 23"/>
          <p:cNvCxnSpPr>
            <a:cxnSpLocks/>
          </p:cNvCxnSpPr>
          <p:nvPr/>
        </p:nvCxnSpPr>
        <p:spPr>
          <a:xfrm>
            <a:off x="446638" y="1995686"/>
            <a:ext cx="0" cy="1030790"/>
          </a:xfrm>
          <a:prstGeom prst="line">
            <a:avLst/>
          </a:prstGeom>
          <a:ln>
            <a:solidFill>
              <a:srgbClr val="9D8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9" name="Прямоугольник 17"/>
          <p:cNvSpPr/>
          <p:nvPr/>
        </p:nvSpPr>
        <p:spPr>
          <a:xfrm>
            <a:off x="1331640" y="1059582"/>
            <a:ext cx="460851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ТЕХНИЧЕСКАЯ ПОДДЕРЖКА – СНЯТЬ С ПЕДАГОГОВ ВСЮ ТЕХНИЧЕСКУЮ НАГРУЗКУ </a:t>
            </a:r>
            <a:r>
              <a:rPr lang="ru-RU" sz="14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</a:t>
            </a:r>
            <a:r>
              <a:rPr lang="ru-RU" sz="14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см. </a:t>
            </a:r>
            <a:r>
              <a:rPr lang="ru-RU" sz="14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выше – администратор </a:t>
            </a:r>
            <a:r>
              <a:rPr lang="ru-RU" sz="1400" dirty="0" err="1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дистанта</a:t>
            </a:r>
            <a:r>
              <a:rPr lang="ru-RU" sz="14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/</a:t>
            </a:r>
            <a:r>
              <a:rPr lang="ru-RU" sz="1400" dirty="0" err="1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тех.админ</a:t>
            </a:r>
            <a:r>
              <a:rPr lang="ru-RU" sz="14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отвечающий за технические вопросы, расписание часов, налаживание информирования детей и родителей, сбор материала для рассылки и осуществление рассылок…)</a:t>
            </a:r>
          </a:p>
          <a:p>
            <a:r>
              <a:rPr lang="ru-RU" sz="14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Поддержка материалами и инструментами (создание облака ресурсов, строго структурированного и систематизированного – для педагогов</a:t>
            </a:r>
            <a:r>
              <a:rPr lang="ru-RU" sz="14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).</a:t>
            </a:r>
          </a:p>
          <a:p>
            <a:r>
              <a:rPr lang="ru-RU" sz="1400" b="1" u="sng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ВСЁ В ОДНОЙ РУКЕ – напр., </a:t>
            </a:r>
            <a:r>
              <a:rPr lang="de-DE" sz="1400" b="1" u="sng" dirty="0" err="1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moodle</a:t>
            </a:r>
            <a:r>
              <a:rPr lang="ru-RU" sz="1400" b="1" u="sng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r>
              <a:rPr lang="de-DE" sz="1400" b="1" u="sng" dirty="0" err="1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org</a:t>
            </a:r>
            <a:r>
              <a:rPr lang="de-DE" sz="1400" b="1" u="sng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b="1" u="sng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</a:t>
            </a:r>
            <a:r>
              <a:rPr lang="ru-RU" sz="1400" b="1" u="sng" dirty="0" err="1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беспл</a:t>
            </a:r>
            <a:r>
              <a:rPr lang="ru-RU" sz="1400" b="1" u="sng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.)</a:t>
            </a:r>
          </a:p>
          <a:p>
            <a:r>
              <a:rPr lang="ru-RU" sz="1400" b="1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Техническая (материально-техническая) поддержка семей низкого </a:t>
            </a:r>
            <a:r>
              <a:rPr lang="ru-RU" sz="1400" b="1" dirty="0" err="1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соцстатуса</a:t>
            </a:r>
            <a:r>
              <a:rPr lang="ru-RU" sz="1400" b="1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(низкого образовательного статуса), </a:t>
            </a:r>
            <a:r>
              <a:rPr lang="ru-RU" sz="14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семей с возрастными родителями и возрастных педагогов без опыта работы в онлайн-пространстве</a:t>
            </a:r>
            <a:r>
              <a:rPr lang="de-DE" sz="14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(например, путем прикрепления более сильного ученика или педагога как </a:t>
            </a:r>
            <a:r>
              <a:rPr lang="ru-RU" sz="1400" dirty="0" err="1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тьютора</a:t>
            </a:r>
            <a:r>
              <a:rPr lang="ru-RU" sz="14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) </a:t>
            </a:r>
            <a:endParaRPr lang="ru-RU" sz="1400" dirty="0">
              <a:solidFill>
                <a:srgbClr val="32255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10" name="Прямоугольник 18"/>
          <p:cNvSpPr/>
          <p:nvPr/>
        </p:nvSpPr>
        <p:spPr>
          <a:xfrm>
            <a:off x="323528" y="483332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</a:t>
            </a:r>
            <a:r>
              <a:rPr lang="ru-RU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ито39</a:t>
            </a:r>
            <a:endParaRPr lang="ru-RU" sz="12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Прямоугольник 28"/>
          <p:cNvSpPr/>
          <p:nvPr/>
        </p:nvSpPr>
        <p:spPr>
          <a:xfrm>
            <a:off x="251520" y="267494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spc="-1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Психологическая поддержка</a:t>
            </a:r>
          </a:p>
          <a:p>
            <a:r>
              <a:rPr lang="ru-RU" sz="2400" b="1" cap="all" spc="-1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 условиях до</a:t>
            </a:r>
            <a:r>
              <a:rPr lang="de-DE" sz="2400" b="1" cap="all" spc="-1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e-DE" sz="2400" b="1" cap="all" spc="-1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=</a:t>
            </a:r>
            <a:endParaRPr lang="ru-RU" sz="2400" b="1" cap="all" spc="-100" dirty="0">
              <a:solidFill>
                <a:srgbClr val="32255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Прямоугольник 1"/>
          <p:cNvSpPr/>
          <p:nvPr/>
        </p:nvSpPr>
        <p:spPr>
          <a:xfrm>
            <a:off x="6043364" y="555526"/>
            <a:ext cx="3131840" cy="2808313"/>
          </a:xfrm>
          <a:prstGeom prst="rect">
            <a:avLst/>
          </a:prstGeom>
          <a:solidFill>
            <a:srgbClr val="9D8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! Не избыточная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Информационная, и.-мотивационная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 smtClean="0"/>
              <a:t> Мотивационная</a:t>
            </a:r>
            <a:endParaRPr lang="de-DE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u="sng" dirty="0" smtClean="0"/>
              <a:t>Техническая, материально-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Методическая</a:t>
            </a:r>
          </a:p>
        </p:txBody>
      </p:sp>
    </p:spTree>
    <p:extLst>
      <p:ext uri="{BB962C8B-B14F-4D97-AF65-F5344CB8AC3E}">
        <p14:creationId xmlns:p14="http://schemas.microsoft.com/office/powerpoint/2010/main" val="256604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Прямоугольник 20"/>
          <p:cNvSpPr/>
          <p:nvPr/>
        </p:nvSpPr>
        <p:spPr>
          <a:xfrm rot="16200000">
            <a:off x="-454922" y="3782248"/>
            <a:ext cx="18031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24 августа – 10 сентября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08" name="Прямоугольник 21"/>
          <p:cNvSpPr/>
          <p:nvPr/>
        </p:nvSpPr>
        <p:spPr>
          <a:xfrm rot="16200000">
            <a:off x="141490" y="1606884"/>
            <a:ext cx="610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2020</a:t>
            </a:r>
            <a:endParaRPr lang="ru-RU" sz="10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3145730" name="Прямая соединительная линия 23"/>
          <p:cNvCxnSpPr>
            <a:cxnSpLocks/>
          </p:cNvCxnSpPr>
          <p:nvPr/>
        </p:nvCxnSpPr>
        <p:spPr>
          <a:xfrm>
            <a:off x="446638" y="1995686"/>
            <a:ext cx="0" cy="1030790"/>
          </a:xfrm>
          <a:prstGeom prst="line">
            <a:avLst/>
          </a:prstGeom>
          <a:ln>
            <a:solidFill>
              <a:srgbClr val="9D8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9" name="Прямоугольник 17"/>
          <p:cNvSpPr/>
          <p:nvPr/>
        </p:nvSpPr>
        <p:spPr>
          <a:xfrm>
            <a:off x="1331640" y="1191488"/>
            <a:ext cx="46085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Методическая поддержка - приглашение </a:t>
            </a:r>
            <a:r>
              <a:rPr lang="ru-RU" sz="16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экспертов с многолетним опытом </a:t>
            </a:r>
            <a:r>
              <a:rPr lang="ru-RU" sz="1600" dirty="0" err="1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дистанта</a:t>
            </a:r>
            <a:r>
              <a:rPr lang="ru-RU" sz="16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для целенаправленного регулярного обучения, консультирования и др. сопровождения педагогов (внутри- и междисциплинарного)</a:t>
            </a:r>
          </a:p>
          <a:p>
            <a:r>
              <a:rPr lang="ru-RU" sz="16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Создание </a:t>
            </a:r>
            <a:r>
              <a:rPr lang="ru-RU" sz="1600" dirty="0" err="1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методобъединений</a:t>
            </a:r>
            <a:r>
              <a:rPr lang="ru-RU" sz="16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по дисциплинам (встречи онлайн не чаще 1 раза в 2 недели!) и по классам, в которых работают педагоги (встречи не чаще 1 раза в месяц). Все срочное – в соотв. чате </a:t>
            </a:r>
            <a:r>
              <a:rPr lang="ru-RU" sz="1600" dirty="0" err="1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методобъединения</a:t>
            </a:r>
            <a:r>
              <a:rPr lang="ru-RU" sz="16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endParaRPr lang="ru-RU" sz="1600" dirty="0" smtClean="0">
              <a:solidFill>
                <a:srgbClr val="32255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ru-RU" sz="1600" dirty="0">
              <a:solidFill>
                <a:srgbClr val="32255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48610" name="Прямоугольник 18"/>
          <p:cNvSpPr/>
          <p:nvPr/>
        </p:nvSpPr>
        <p:spPr>
          <a:xfrm>
            <a:off x="323528" y="483332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</a:t>
            </a:r>
            <a:r>
              <a:rPr lang="ru-RU" sz="1200" b="1" dirty="0" smtClean="0">
                <a:solidFill>
                  <a:srgbClr val="9D82BA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ито39</a:t>
            </a:r>
            <a:endParaRPr lang="ru-RU" sz="1200" b="1" dirty="0">
              <a:solidFill>
                <a:srgbClr val="9D82B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Прямоугольник 28"/>
          <p:cNvSpPr/>
          <p:nvPr/>
        </p:nvSpPr>
        <p:spPr>
          <a:xfrm>
            <a:off x="251520" y="267494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spc="-1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Психологическая поддержка</a:t>
            </a:r>
          </a:p>
          <a:p>
            <a:r>
              <a:rPr lang="ru-RU" sz="2400" b="1" cap="all" spc="-1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 условиях до</a:t>
            </a:r>
            <a:r>
              <a:rPr lang="de-DE" sz="2400" b="1" cap="all" spc="-100" dirty="0" smtClean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e-DE" sz="2400" b="1" cap="all" spc="-100" dirty="0">
                <a:solidFill>
                  <a:srgbClr val="32255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=</a:t>
            </a:r>
            <a:endParaRPr lang="ru-RU" sz="2400" b="1" cap="all" spc="-100" dirty="0">
              <a:solidFill>
                <a:srgbClr val="32255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Прямоугольник 1"/>
          <p:cNvSpPr/>
          <p:nvPr/>
        </p:nvSpPr>
        <p:spPr>
          <a:xfrm>
            <a:off x="6043364" y="555526"/>
            <a:ext cx="3131840" cy="2808313"/>
          </a:xfrm>
          <a:prstGeom prst="rect">
            <a:avLst/>
          </a:prstGeom>
          <a:solidFill>
            <a:srgbClr val="9D8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! Не избыточная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Информационная, и.-мотивационная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 smtClean="0"/>
              <a:t> Мотивационная</a:t>
            </a:r>
            <a:endParaRPr lang="de-DE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 smtClean="0"/>
              <a:t> Техническая, материально-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u="sng" dirty="0" smtClean="0"/>
              <a:t>Методическая</a:t>
            </a:r>
          </a:p>
        </p:txBody>
      </p:sp>
    </p:spTree>
    <p:extLst>
      <p:ext uri="{BB962C8B-B14F-4D97-AF65-F5344CB8AC3E}">
        <p14:creationId xmlns:p14="http://schemas.microsoft.com/office/powerpoint/2010/main" val="3822685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1330</Words>
  <Application>Microsoft Office PowerPoint</Application>
  <PresentationFormat>Экран (16:9)</PresentationFormat>
  <Paragraphs>135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Uwe Krüger</cp:lastModifiedBy>
  <cp:revision>19</cp:revision>
  <dcterms:created xsi:type="dcterms:W3CDTF">2020-08-16T02:34:17Z</dcterms:created>
  <dcterms:modified xsi:type="dcterms:W3CDTF">2020-08-20T11:48:05Z</dcterms:modified>
</cp:coreProperties>
</file>