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DB929-3560-44C3-9AA4-772396E8F80C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8AABC-4B2E-419E-B668-19A659227E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3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Paul_Delaroch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hlinkClick r:id="rId3" tooltip="Paul Delaroche"/>
              </a:rPr>
              <a:t>Paul Delaroche</a:t>
            </a:r>
            <a:r>
              <a:rPr lang="de-DE" dirty="0" smtClean="0"/>
              <a:t>,</a:t>
            </a:r>
            <a:r>
              <a:rPr lang="de-DE" baseline="0" dirty="0" smtClean="0"/>
              <a:t> 1838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AABC-4B2E-419E-B668-19A659227E7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E79C-6CFE-4697-8B6C-FDAF2BAB9A37}" type="datetimeFigureOut">
              <a:rPr lang="de-DE" smtClean="0"/>
              <a:pPr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0938-1379-4D82-97E2-816E18A230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Gregorianischer_Kalender" TargetMode="External"/><Relationship Id="rId13" Type="http://schemas.openxmlformats.org/officeDocument/2006/relationships/hyperlink" Target="http://de.wikipedia.org/wiki/Za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de.wikipedia.org/wiki/1672" TargetMode="External"/><Relationship Id="rId12" Type="http://schemas.openxmlformats.org/officeDocument/2006/relationships/hyperlink" Target="http://de.wikipedia.org/wiki/Sankt_Petersbur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de.wikipedia.org/wiki/Russisches_Kaiserrei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9._Juni" TargetMode="External"/><Relationship Id="rId11" Type="http://schemas.openxmlformats.org/officeDocument/2006/relationships/hyperlink" Target="http://de.wikipedia.org/wiki/1725" TargetMode="External"/><Relationship Id="rId5" Type="http://schemas.openxmlformats.org/officeDocument/2006/relationships/hyperlink" Target="http://de.wikipedia.org/wiki/Julianischer_Kalender" TargetMode="External"/><Relationship Id="rId15" Type="http://schemas.openxmlformats.org/officeDocument/2006/relationships/hyperlink" Target="http://de.wikipedia.org/wiki/Peter_I._(Russland)" TargetMode="External"/><Relationship Id="rId10" Type="http://schemas.openxmlformats.org/officeDocument/2006/relationships/hyperlink" Target="http://de.wikipedia.org/wiki/8._Februar" TargetMode="External"/><Relationship Id="rId4" Type="http://schemas.openxmlformats.org/officeDocument/2006/relationships/hyperlink" Target="http://de.wikipedia.org/wiki/Russische_Sprache" TargetMode="External"/><Relationship Id="rId9" Type="http://schemas.openxmlformats.org/officeDocument/2006/relationships/hyperlink" Target="http://de.wikipedia.org/wiki/Moskau" TargetMode="External"/><Relationship Id="rId14" Type="http://schemas.openxmlformats.org/officeDocument/2006/relationships/hyperlink" Target="http://de.wikipedia.org/wiki/Gro%C3%9Ff%C3%BCrs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ABC – Russisch einfach lernen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Es ist interessant!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v-SE" dirty="0" smtClean="0"/>
              <a:t>Sie lernen Russisch, um andere slavische Sprachen und Slaven verstehen zu können. </a:t>
            </a:r>
          </a:p>
          <a:p>
            <a:pPr>
              <a:buNone/>
            </a:pPr>
            <a:r>
              <a:rPr lang="sv-SE" dirty="0" smtClean="0"/>
              <a:t>Altkirchenlavisches Alphanbet hat folgende Nachricht an uns alle hinterlassen</a:t>
            </a:r>
            <a:r>
              <a:rPr lang="ru-RU" dirty="0" smtClean="0"/>
              <a:t>:</a:t>
            </a:r>
            <a:endParaRPr lang="de-DE" dirty="0"/>
          </a:p>
          <a:p>
            <a:pPr>
              <a:buNone/>
            </a:pPr>
            <a:r>
              <a:rPr lang="ru-RU" b="1" dirty="0" smtClean="0"/>
              <a:t>Азъ буки веде.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Глаголъ добро есте.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Живите зело земля</a:t>
            </a:r>
            <a:r>
              <a:rPr lang="de-DE" b="1" dirty="0"/>
              <a:t>,</a:t>
            </a:r>
            <a:r>
              <a:rPr lang="ru-RU" b="1" dirty="0" smtClean="0"/>
              <a:t> и,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иже како люди,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мыслите нашъ онъ покои.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Рцы слово твердо –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укъ фърътъ херъ.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Цы, черве, шта </a:t>
            </a:r>
            <a:endParaRPr lang="de-DE" b="1" dirty="0" smtClean="0"/>
          </a:p>
          <a:p>
            <a:pPr>
              <a:buNone/>
            </a:pPr>
            <a:r>
              <a:rPr lang="ru-RU" b="1" dirty="0" smtClean="0"/>
              <a:t>ъра юсъ яти!</a:t>
            </a:r>
            <a:endParaRPr lang="de-DE" dirty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Was bedeutet:</a:t>
            </a:r>
          </a:p>
          <a:p>
            <a:pPr>
              <a:buNone/>
            </a:pPr>
            <a:r>
              <a:rPr lang="de-DE" i="1" dirty="0" smtClean="0"/>
              <a:t>Ich kenne die Buchstaben.</a:t>
            </a:r>
            <a:endParaRPr lang="ru-RU" dirty="0"/>
          </a:p>
          <a:p>
            <a:pPr>
              <a:buNone/>
            </a:pPr>
            <a:r>
              <a:rPr lang="de-DE" i="1" dirty="0" smtClean="0"/>
              <a:t>Das (geschriebene) Wort  ist ein Gut</a:t>
            </a:r>
            <a:r>
              <a:rPr lang="ru-RU" i="1" dirty="0" smtClean="0"/>
              <a:t>.</a:t>
            </a:r>
            <a:endParaRPr lang="ru-RU" dirty="0"/>
          </a:p>
          <a:p>
            <a:pPr>
              <a:buNone/>
            </a:pPr>
            <a:r>
              <a:rPr lang="de-DE" i="1" dirty="0" smtClean="0"/>
              <a:t>Leben Sie aus der vollen Kraft auf  der Erde, </a:t>
            </a:r>
            <a:endParaRPr lang="ru-RU" dirty="0"/>
          </a:p>
          <a:p>
            <a:pPr>
              <a:buNone/>
            </a:pPr>
            <a:r>
              <a:rPr lang="de-DE" i="1" dirty="0" smtClean="0"/>
              <a:t>Und, weil  Sie Menschen sind,</a:t>
            </a:r>
          </a:p>
          <a:p>
            <a:pPr>
              <a:buNone/>
            </a:pPr>
            <a:r>
              <a:rPr lang="de-DE" i="1" dirty="0" smtClean="0"/>
              <a:t>Denken Sie, dass  unser  Wort  - unsere  Sicherheit ist.</a:t>
            </a:r>
          </a:p>
          <a:p>
            <a:pPr>
              <a:buNone/>
            </a:pPr>
            <a:r>
              <a:rPr lang="de-DE" i="1" dirty="0" smtClean="0"/>
              <a:t>Sprechen Sie das Wort kraftvoll aus -</a:t>
            </a:r>
            <a:endParaRPr lang="ru-RU" dirty="0"/>
          </a:p>
          <a:p>
            <a:pPr>
              <a:buNone/>
            </a:pPr>
            <a:r>
              <a:rPr lang="de-DE" i="1" dirty="0" smtClean="0"/>
              <a:t>Das Wissen ist die Macht</a:t>
            </a:r>
            <a:r>
              <a:rPr lang="ru-RU" i="1" dirty="0" smtClean="0"/>
              <a:t>!</a:t>
            </a:r>
            <a:endParaRPr lang="ru-RU" dirty="0"/>
          </a:p>
          <a:p>
            <a:pPr>
              <a:buNone/>
            </a:pPr>
            <a:r>
              <a:rPr lang="de-DE" i="1" dirty="0" smtClean="0"/>
              <a:t>Forschen Sie, wagen Sie, um</a:t>
            </a:r>
            <a:endParaRPr lang="ru-RU" dirty="0"/>
          </a:p>
          <a:p>
            <a:pPr>
              <a:buNone/>
            </a:pPr>
            <a:r>
              <a:rPr lang="de-DE" i="1" dirty="0" smtClean="0"/>
              <a:t>An das Licht zu gelangen</a:t>
            </a:r>
            <a:r>
              <a:rPr lang="ru-RU" i="1" dirty="0" smtClean="0"/>
              <a:t>!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2120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Russland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Peter der I. entdeckt </a:t>
            </a:r>
            <a:r>
              <a:rPr lang="de-DE" dirty="0" smtClean="0"/>
              <a:t>Europa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810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4932040" y="1484784"/>
            <a:ext cx="3726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Peter I. der Große</a:t>
            </a:r>
            <a:r>
              <a:rPr lang="de-DE" dirty="0" smtClean="0"/>
              <a:t>, geboren als </a:t>
            </a:r>
            <a:r>
              <a:rPr lang="de-DE" b="1" dirty="0" smtClean="0"/>
              <a:t>Pjotr </a:t>
            </a:r>
            <a:r>
              <a:rPr lang="de-DE" b="1" dirty="0" err="1" smtClean="0"/>
              <a:t>Alexejewitsch</a:t>
            </a:r>
            <a:r>
              <a:rPr lang="de-DE" b="1" dirty="0" smtClean="0"/>
              <a:t> Romanow</a:t>
            </a:r>
            <a:r>
              <a:rPr lang="de-DE" dirty="0" smtClean="0"/>
              <a:t> (</a:t>
            </a:r>
            <a:r>
              <a:rPr lang="de-DE" dirty="0" smtClean="0">
                <a:hlinkClick r:id="rId4" tooltip="Russische Sprache"/>
              </a:rPr>
              <a:t>russisch</a:t>
            </a:r>
            <a:r>
              <a:rPr lang="de-DE" dirty="0" smtClean="0"/>
              <a:t> </a:t>
            </a:r>
            <a:r>
              <a:rPr lang="vi-VN" dirty="0" smtClean="0"/>
              <a:t>Пётр </a:t>
            </a:r>
            <a:r>
              <a:rPr lang="de-DE" dirty="0" smtClean="0"/>
              <a:t>I </a:t>
            </a:r>
            <a:r>
              <a:rPr lang="vi-VN" dirty="0" smtClean="0"/>
              <a:t>Вели́кий (</a:t>
            </a:r>
            <a:r>
              <a:rPr lang="de-DE" dirty="0" smtClean="0"/>
              <a:t>Pjotr I </a:t>
            </a:r>
            <a:r>
              <a:rPr lang="de-DE" dirty="0" err="1" smtClean="0"/>
              <a:t>Weliki</a:t>
            </a:r>
            <a:r>
              <a:rPr lang="de-DE" dirty="0" smtClean="0"/>
              <a:t>) – </a:t>
            </a:r>
            <a:r>
              <a:rPr lang="vi-VN" dirty="0" smtClean="0"/>
              <a:t>Пётр Алексе́евич Рома́нов, * 30. </a:t>
            </a:r>
            <a:r>
              <a:rPr lang="de-DE" dirty="0" err="1" smtClean="0"/>
              <a:t>Mai</a:t>
            </a:r>
            <a:r>
              <a:rPr lang="de-DE" baseline="30000" dirty="0" err="1" smtClean="0">
                <a:hlinkClick r:id="rId5" tooltip="Julianischer Kalender"/>
              </a:rPr>
              <a:t>jul</a:t>
            </a:r>
            <a:r>
              <a:rPr lang="de-DE" baseline="30000" dirty="0" smtClean="0">
                <a:hlinkClick r:id="rId5" tooltip="Julianischer Kalender"/>
              </a:rPr>
              <a:t>.</a:t>
            </a:r>
            <a:r>
              <a:rPr lang="de-DE" dirty="0" smtClean="0"/>
              <a:t>/ </a:t>
            </a:r>
            <a:r>
              <a:rPr lang="de-DE" dirty="0" smtClean="0">
                <a:hlinkClick r:id="rId6" tooltip="9. Juni"/>
              </a:rPr>
              <a:t>9. Juni</a:t>
            </a:r>
            <a:r>
              <a:rPr lang="de-DE" dirty="0" smtClean="0"/>
              <a:t> </a:t>
            </a:r>
            <a:r>
              <a:rPr lang="de-DE" dirty="0" smtClean="0">
                <a:hlinkClick r:id="rId7" tooltip="1672"/>
              </a:rPr>
              <a:t>1672</a:t>
            </a:r>
            <a:r>
              <a:rPr lang="de-DE" baseline="30000" dirty="0" smtClean="0">
                <a:hlinkClick r:id="rId8" tooltip="Gregorianischer Kalender"/>
              </a:rPr>
              <a:t>greg.</a:t>
            </a:r>
            <a:r>
              <a:rPr lang="de-DE" dirty="0" smtClean="0"/>
              <a:t> in </a:t>
            </a:r>
            <a:r>
              <a:rPr lang="de-DE" dirty="0" smtClean="0">
                <a:hlinkClick r:id="rId9" tooltip="Moskau"/>
              </a:rPr>
              <a:t>Moskau</a:t>
            </a:r>
            <a:r>
              <a:rPr lang="de-DE" dirty="0" smtClean="0"/>
              <a:t>; †  28. </a:t>
            </a:r>
            <a:r>
              <a:rPr lang="de-DE" dirty="0" err="1" smtClean="0"/>
              <a:t>Januar</a:t>
            </a:r>
            <a:r>
              <a:rPr lang="de-DE" baseline="30000" dirty="0" err="1" smtClean="0">
                <a:hlinkClick r:id="rId5" tooltip="Julianischer Kalender"/>
              </a:rPr>
              <a:t>jul</a:t>
            </a:r>
            <a:r>
              <a:rPr lang="de-DE" baseline="30000" dirty="0" smtClean="0">
                <a:hlinkClick r:id="rId5" tooltip="Julianischer Kalender"/>
              </a:rPr>
              <a:t>.</a:t>
            </a:r>
            <a:r>
              <a:rPr lang="de-DE" dirty="0" smtClean="0"/>
              <a:t>/ </a:t>
            </a:r>
            <a:r>
              <a:rPr lang="de-DE" dirty="0" smtClean="0">
                <a:hlinkClick r:id="rId10" tooltip="8. Februar"/>
              </a:rPr>
              <a:t>8. Februar</a:t>
            </a:r>
            <a:r>
              <a:rPr lang="de-DE" dirty="0" smtClean="0"/>
              <a:t> </a:t>
            </a:r>
            <a:r>
              <a:rPr lang="de-DE" dirty="0" smtClean="0">
                <a:hlinkClick r:id="rId11" tooltip="1725"/>
              </a:rPr>
              <a:t>1725</a:t>
            </a:r>
            <a:r>
              <a:rPr lang="de-DE" baseline="30000" dirty="0" smtClean="0">
                <a:hlinkClick r:id="rId8" tooltip="Gregorianischer Kalender"/>
              </a:rPr>
              <a:t>greg.</a:t>
            </a:r>
            <a:r>
              <a:rPr lang="de-DE" dirty="0" smtClean="0"/>
              <a:t> in </a:t>
            </a:r>
            <a:r>
              <a:rPr lang="de-DE" dirty="0" smtClean="0">
                <a:hlinkClick r:id="rId12" tooltip="Sankt Petersburg"/>
              </a:rPr>
              <a:t>Sankt Petersburg</a:t>
            </a:r>
            <a:r>
              <a:rPr lang="de-DE" dirty="0" smtClean="0"/>
              <a:t>) war von 1682 bis 1721 </a:t>
            </a:r>
            <a:r>
              <a:rPr lang="de-DE" dirty="0" smtClean="0">
                <a:hlinkClick r:id="rId13" tooltip="Zar"/>
              </a:rPr>
              <a:t>Zar</a:t>
            </a:r>
            <a:r>
              <a:rPr lang="de-DE" dirty="0" smtClean="0"/>
              <a:t> und </a:t>
            </a:r>
            <a:r>
              <a:rPr lang="de-DE" dirty="0" smtClean="0">
                <a:hlinkClick r:id="rId14" tooltip="Großfürst"/>
              </a:rPr>
              <a:t>Großfürst</a:t>
            </a:r>
            <a:r>
              <a:rPr lang="de-DE" dirty="0" smtClean="0"/>
              <a:t> von Russland und von 1721 bis 1725 der erste Kaiser</a:t>
            </a:r>
            <a:r>
              <a:rPr lang="de-DE" baseline="30000" dirty="0" smtClean="0">
                <a:hlinkClick r:id="rId15"/>
              </a:rPr>
              <a:t>[1]</a:t>
            </a:r>
            <a:r>
              <a:rPr lang="de-DE" dirty="0" smtClean="0"/>
              <a:t> des </a:t>
            </a:r>
            <a:r>
              <a:rPr lang="de-DE" dirty="0" smtClean="0">
                <a:hlinkClick r:id="rId16" tooltip="Russisches Kaiserreich"/>
              </a:rPr>
              <a:t>Russischen Reichs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Sie können bereits Russisch!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3466728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b="1" dirty="0" smtClean="0"/>
              <a:t>Ярмарка</a:t>
            </a:r>
            <a:r>
              <a:rPr lang="ru-RU" sz="4000" dirty="0" smtClean="0"/>
              <a:t> – </a:t>
            </a:r>
            <a:r>
              <a:rPr lang="de-DE" sz="4000" dirty="0" smtClean="0"/>
              <a:t>Jahrmarkt</a:t>
            </a:r>
          </a:p>
          <a:p>
            <a:pPr>
              <a:buNone/>
            </a:pPr>
            <a:r>
              <a:rPr lang="ru-RU" sz="4000" b="1" dirty="0" smtClean="0"/>
              <a:t>Бухгалтер</a:t>
            </a:r>
            <a:r>
              <a:rPr lang="ru-RU" sz="4000" dirty="0" smtClean="0"/>
              <a:t>  </a:t>
            </a:r>
            <a:r>
              <a:rPr lang="de-DE" sz="4000" dirty="0" smtClean="0"/>
              <a:t>- Buchhalter</a:t>
            </a:r>
          </a:p>
          <a:p>
            <a:pPr>
              <a:buNone/>
            </a:pPr>
            <a:r>
              <a:rPr lang="ru-RU" sz="4000" b="1" dirty="0" smtClean="0"/>
              <a:t>Директор</a:t>
            </a:r>
            <a:r>
              <a:rPr lang="de-DE" sz="4000" b="1" dirty="0" smtClean="0"/>
              <a:t> -</a:t>
            </a:r>
            <a:r>
              <a:rPr lang="ru-RU" sz="4000" dirty="0" smtClean="0"/>
              <a:t> </a:t>
            </a:r>
            <a:r>
              <a:rPr lang="de-DE" sz="4000" dirty="0" smtClean="0"/>
              <a:t>Direktor</a:t>
            </a:r>
          </a:p>
          <a:p>
            <a:pPr>
              <a:buNone/>
            </a:pPr>
            <a:r>
              <a:rPr lang="ru-RU" sz="4000" b="1" dirty="0" smtClean="0"/>
              <a:t>Шлюз</a:t>
            </a:r>
            <a:r>
              <a:rPr lang="ru-RU" sz="4000" dirty="0" smtClean="0"/>
              <a:t> </a:t>
            </a:r>
            <a:r>
              <a:rPr lang="de-DE" sz="4000" dirty="0" smtClean="0"/>
              <a:t>- Schleuse </a:t>
            </a:r>
          </a:p>
          <a:p>
            <a:pPr>
              <a:buNone/>
            </a:pPr>
            <a:r>
              <a:rPr lang="ru-RU" sz="4000" b="1" dirty="0" smtClean="0"/>
              <a:t>Шик</a:t>
            </a:r>
            <a:r>
              <a:rPr lang="ru-RU" sz="4000" dirty="0" smtClean="0"/>
              <a:t> </a:t>
            </a:r>
            <a:r>
              <a:rPr lang="de-DE" sz="4000" dirty="0" smtClean="0"/>
              <a:t>- schick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Шина</a:t>
            </a:r>
            <a:r>
              <a:rPr lang="ru-RU" sz="4000" dirty="0" smtClean="0"/>
              <a:t> </a:t>
            </a:r>
            <a:r>
              <a:rPr lang="de-DE" sz="4000" dirty="0" smtClean="0"/>
              <a:t>- Schiene 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Щербинка</a:t>
            </a:r>
            <a:r>
              <a:rPr lang="ru-RU" sz="4000" dirty="0" smtClean="0"/>
              <a:t> </a:t>
            </a:r>
            <a:r>
              <a:rPr lang="de-DE" sz="4000" dirty="0" smtClean="0"/>
              <a:t>-  Scherbe</a:t>
            </a:r>
          </a:p>
          <a:p>
            <a:pPr>
              <a:buNone/>
            </a:pPr>
            <a:r>
              <a:rPr lang="ru-RU" sz="4000" b="1" dirty="0" smtClean="0"/>
              <a:t>Грунт </a:t>
            </a:r>
            <a:r>
              <a:rPr lang="ru-RU" sz="4000" dirty="0" smtClean="0"/>
              <a:t>- </a:t>
            </a:r>
            <a:r>
              <a:rPr lang="de-DE" sz="4000" dirty="0" smtClean="0"/>
              <a:t>Grund 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Торф </a:t>
            </a:r>
            <a:r>
              <a:rPr lang="ru-RU" sz="4000" dirty="0" smtClean="0"/>
              <a:t>- </a:t>
            </a:r>
            <a:r>
              <a:rPr lang="de-DE" sz="4000" dirty="0" smtClean="0"/>
              <a:t>Torf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Контроль</a:t>
            </a:r>
            <a:r>
              <a:rPr lang="ru-RU" sz="4000" dirty="0" smtClean="0"/>
              <a:t> </a:t>
            </a:r>
            <a:r>
              <a:rPr lang="de-DE" sz="4000" dirty="0" smtClean="0"/>
              <a:t>- Kontrolle 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Персона</a:t>
            </a:r>
            <a:r>
              <a:rPr lang="ru-RU" sz="4000" dirty="0" smtClean="0"/>
              <a:t> </a:t>
            </a:r>
            <a:r>
              <a:rPr lang="de-DE" sz="4000" dirty="0" smtClean="0"/>
              <a:t> - Person</a:t>
            </a:r>
          </a:p>
          <a:p>
            <a:pPr>
              <a:buNone/>
            </a:pPr>
            <a:r>
              <a:rPr lang="ru-RU" sz="4000" b="1" dirty="0" smtClean="0"/>
              <a:t>Лох</a:t>
            </a:r>
            <a:r>
              <a:rPr lang="ru-RU" sz="4000" dirty="0" smtClean="0"/>
              <a:t> </a:t>
            </a:r>
            <a:r>
              <a:rPr lang="de-DE" sz="4000" dirty="0" smtClean="0"/>
              <a:t> - </a:t>
            </a:r>
            <a:r>
              <a:rPr lang="ru-RU" sz="4000" dirty="0" smtClean="0"/>
              <a:t>Loch </a:t>
            </a:r>
          </a:p>
          <a:p>
            <a:pPr>
              <a:buNone/>
            </a:pPr>
            <a:r>
              <a:rPr lang="ru-RU" sz="4000" b="1" dirty="0" smtClean="0"/>
              <a:t>абзац </a:t>
            </a:r>
            <a:r>
              <a:rPr lang="ru-RU" sz="4000" dirty="0" smtClean="0"/>
              <a:t>- Absatz</a:t>
            </a:r>
          </a:p>
          <a:p>
            <a:pPr>
              <a:buNone/>
            </a:pPr>
            <a:r>
              <a:rPr lang="ru-RU" sz="4000" b="1" dirty="0" smtClean="0"/>
              <a:t>абрис</a:t>
            </a:r>
            <a:r>
              <a:rPr lang="ru-RU" sz="4000" dirty="0" smtClean="0"/>
              <a:t> - Abriss </a:t>
            </a:r>
          </a:p>
          <a:p>
            <a:pPr>
              <a:buNone/>
            </a:pPr>
            <a:r>
              <a:rPr lang="ru-RU" sz="4000" b="1" dirty="0" smtClean="0"/>
              <a:t>автобан </a:t>
            </a:r>
            <a:r>
              <a:rPr lang="ru-RU" sz="4000" dirty="0" smtClean="0"/>
              <a:t>- Autobahn </a:t>
            </a:r>
          </a:p>
          <a:p>
            <a:pPr>
              <a:buNone/>
            </a:pPr>
            <a:r>
              <a:rPr lang="ru-RU" sz="4000" b="1" dirty="0" smtClean="0"/>
              <a:t>Гроб</a:t>
            </a:r>
            <a:r>
              <a:rPr lang="ru-RU" sz="4000" dirty="0" smtClean="0"/>
              <a:t> </a:t>
            </a:r>
            <a:r>
              <a:rPr lang="de-DE" sz="4000" dirty="0" smtClean="0"/>
              <a:t> - </a:t>
            </a:r>
            <a:r>
              <a:rPr lang="ru-RU" sz="4000" dirty="0" smtClean="0"/>
              <a:t>Grab</a:t>
            </a:r>
          </a:p>
          <a:p>
            <a:pPr>
              <a:buNone/>
            </a:pPr>
            <a:r>
              <a:rPr lang="ru-RU" sz="4000" b="1" dirty="0" smtClean="0"/>
              <a:t>Карта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Karte </a:t>
            </a:r>
          </a:p>
          <a:p>
            <a:pPr>
              <a:buNone/>
            </a:pPr>
            <a:r>
              <a:rPr lang="ru-RU" sz="4000" b="1" dirty="0" smtClean="0"/>
              <a:t>Камера</a:t>
            </a:r>
            <a:r>
              <a:rPr lang="de-DE" sz="4000" b="1" dirty="0" smtClean="0"/>
              <a:t> -</a:t>
            </a:r>
            <a:r>
              <a:rPr lang="ru-RU" sz="4000" dirty="0" smtClean="0"/>
              <a:t> Kammer</a:t>
            </a:r>
            <a:endParaRPr lang="de-DE" sz="4000" dirty="0"/>
          </a:p>
          <a:p>
            <a:pPr>
              <a:buNone/>
            </a:pPr>
            <a:r>
              <a:rPr lang="ru-RU" sz="4000" b="1" dirty="0" smtClean="0"/>
              <a:t>камера</a:t>
            </a:r>
            <a:r>
              <a:rPr lang="ru-RU" sz="4000" dirty="0" smtClean="0"/>
              <a:t> </a:t>
            </a:r>
            <a:r>
              <a:rPr lang="de-DE" sz="4000" dirty="0" smtClean="0"/>
              <a:t> - </a:t>
            </a:r>
            <a:r>
              <a:rPr lang="ru-RU" sz="4000" dirty="0" smtClean="0"/>
              <a:t>Kamerа</a:t>
            </a:r>
          </a:p>
          <a:p>
            <a:pPr>
              <a:buNone/>
            </a:pPr>
            <a:r>
              <a:rPr lang="ru-RU" sz="4000" b="1" dirty="0" smtClean="0"/>
              <a:t>Парк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Park</a:t>
            </a:r>
          </a:p>
          <a:p>
            <a:pPr>
              <a:buNone/>
            </a:pPr>
            <a:r>
              <a:rPr lang="ru-RU" sz="4000" b="1" dirty="0" smtClean="0"/>
              <a:t>Раритет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Rarität</a:t>
            </a:r>
          </a:p>
          <a:p>
            <a:pPr>
              <a:buNone/>
            </a:pPr>
            <a:r>
              <a:rPr lang="ru-RU" sz="4000" b="1" dirty="0" smtClean="0"/>
              <a:t>Панорама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Panorame</a:t>
            </a:r>
          </a:p>
          <a:p>
            <a:pPr>
              <a:buNone/>
            </a:pPr>
            <a:r>
              <a:rPr lang="ru-RU" sz="4000" b="1" dirty="0" smtClean="0"/>
              <a:t>айсберг</a:t>
            </a:r>
            <a:r>
              <a:rPr lang="ru-RU" sz="4000" dirty="0" smtClean="0"/>
              <a:t> - Eisberg </a:t>
            </a:r>
          </a:p>
          <a:p>
            <a:pPr>
              <a:buNone/>
            </a:pPr>
            <a:r>
              <a:rPr lang="ru-RU" sz="4000" b="1" dirty="0" smtClean="0"/>
              <a:t>арест</a:t>
            </a:r>
            <a:r>
              <a:rPr lang="ru-RU" sz="4000" dirty="0" smtClean="0"/>
              <a:t> - Arrest</a:t>
            </a:r>
          </a:p>
          <a:p>
            <a:pPr>
              <a:buNone/>
            </a:pPr>
            <a:r>
              <a:rPr lang="ru-RU" sz="4000" b="1" dirty="0" smtClean="0"/>
              <a:t>Паника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Panik (Страх перед богом леса Паном(гр))</a:t>
            </a:r>
          </a:p>
          <a:p>
            <a:pPr>
              <a:buNone/>
            </a:pPr>
            <a:r>
              <a:rPr lang="ru-RU" sz="4000" b="1" dirty="0" smtClean="0"/>
              <a:t>Шаль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Schal</a:t>
            </a:r>
          </a:p>
          <a:p>
            <a:pPr>
              <a:buNone/>
            </a:pPr>
            <a:r>
              <a:rPr lang="ru-RU" sz="4000" b="1" dirty="0" smtClean="0"/>
              <a:t>Панцирь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Panzer </a:t>
            </a:r>
          </a:p>
          <a:p>
            <a:pPr>
              <a:buNone/>
            </a:pPr>
            <a:r>
              <a:rPr lang="ru-RU" sz="4000" b="1" dirty="0" smtClean="0"/>
              <a:t>Пауза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Pause</a:t>
            </a:r>
          </a:p>
          <a:p>
            <a:pPr>
              <a:buNone/>
            </a:pPr>
            <a:r>
              <a:rPr lang="ru-RU" sz="4000" b="1" dirty="0" smtClean="0"/>
              <a:t>Я пас!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Ich passe</a:t>
            </a:r>
          </a:p>
          <a:p>
            <a:pPr>
              <a:buNone/>
            </a:pPr>
            <a:r>
              <a:rPr lang="ru-RU" sz="4000" b="1" dirty="0" smtClean="0"/>
              <a:t>паковать</a:t>
            </a:r>
            <a:r>
              <a:rPr lang="ru-RU" sz="4000" dirty="0" smtClean="0"/>
              <a:t> </a:t>
            </a:r>
            <a:r>
              <a:rPr lang="de-DE" sz="4000" dirty="0" smtClean="0"/>
              <a:t>- p</a:t>
            </a:r>
            <a:r>
              <a:rPr lang="ru-RU" sz="4000" dirty="0" smtClean="0"/>
              <a:t>acken </a:t>
            </a:r>
          </a:p>
          <a:p>
            <a:pPr>
              <a:buNone/>
            </a:pPr>
            <a:r>
              <a:rPr lang="ru-RU" sz="4000" b="1" dirty="0" smtClean="0"/>
              <a:t>Паста</a:t>
            </a:r>
            <a:r>
              <a:rPr lang="ru-RU" sz="4000" dirty="0" smtClean="0"/>
              <a:t> </a:t>
            </a:r>
            <a:r>
              <a:rPr lang="de-DE" sz="4000" dirty="0" smtClean="0"/>
              <a:t> - </a:t>
            </a:r>
            <a:r>
              <a:rPr lang="ru-RU" sz="4000" dirty="0" smtClean="0"/>
              <a:t>Paste</a:t>
            </a:r>
          </a:p>
          <a:p>
            <a:pPr>
              <a:buNone/>
            </a:pPr>
            <a:r>
              <a:rPr lang="ru-RU" sz="4000" b="1" dirty="0" smtClean="0"/>
              <a:t>Кафель </a:t>
            </a:r>
            <a:r>
              <a:rPr lang="ru-RU" sz="4000" dirty="0" smtClean="0"/>
              <a:t>- Kachel</a:t>
            </a:r>
          </a:p>
          <a:p>
            <a:pPr>
              <a:buNone/>
            </a:pPr>
            <a:r>
              <a:rPr lang="ru-RU" sz="4000" b="1" dirty="0" smtClean="0"/>
              <a:t>Кнопка</a:t>
            </a:r>
            <a:r>
              <a:rPr lang="ru-RU" sz="4000" dirty="0" smtClean="0"/>
              <a:t> – Knopf </a:t>
            </a:r>
          </a:p>
          <a:p>
            <a:pPr>
              <a:buNone/>
            </a:pPr>
            <a:r>
              <a:rPr lang="ru-RU" sz="4000" b="1" dirty="0" smtClean="0"/>
              <a:t>кружка </a:t>
            </a:r>
            <a:r>
              <a:rPr lang="ru-RU" sz="4000" dirty="0" smtClean="0"/>
              <a:t>– Krug </a:t>
            </a:r>
          </a:p>
          <a:p>
            <a:pPr>
              <a:buNone/>
            </a:pPr>
            <a:r>
              <a:rPr lang="ru-RU" sz="4000" b="1" dirty="0" smtClean="0"/>
              <a:t>Фрахт</a:t>
            </a:r>
            <a:r>
              <a:rPr lang="ru-RU" sz="4000" dirty="0" smtClean="0"/>
              <a:t> </a:t>
            </a:r>
            <a:r>
              <a:rPr lang="de-DE" sz="4000" dirty="0" smtClean="0"/>
              <a:t>- </a:t>
            </a:r>
            <a:r>
              <a:rPr lang="ru-RU" sz="4000" dirty="0" smtClean="0"/>
              <a:t>Fracht </a:t>
            </a:r>
          </a:p>
          <a:p>
            <a:endParaRPr lang="ru-RU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211960" y="980728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Патрон</a:t>
            </a:r>
            <a:r>
              <a:rPr lang="ru-RU" sz="1000" dirty="0" smtClean="0"/>
              <a:t> </a:t>
            </a:r>
            <a:r>
              <a:rPr lang="de-DE" sz="1000" dirty="0" smtClean="0"/>
              <a:t>- </a:t>
            </a:r>
            <a:r>
              <a:rPr lang="ru-RU" sz="1000" dirty="0" smtClean="0"/>
              <a:t>Patrone </a:t>
            </a:r>
            <a:br>
              <a:rPr lang="ru-RU" sz="1000" dirty="0" smtClean="0"/>
            </a:br>
            <a:r>
              <a:rPr lang="ru-RU" sz="1000" b="1" dirty="0" smtClean="0"/>
              <a:t>Плуг</a:t>
            </a:r>
            <a:r>
              <a:rPr lang="ru-RU" sz="1000" dirty="0" smtClean="0"/>
              <a:t> </a:t>
            </a:r>
            <a:r>
              <a:rPr lang="de-DE" sz="1000" dirty="0" smtClean="0"/>
              <a:t>- </a:t>
            </a:r>
            <a:r>
              <a:rPr lang="ru-RU" sz="1000" dirty="0" smtClean="0"/>
              <a:t>Pfluge</a:t>
            </a:r>
          </a:p>
          <a:p>
            <a:r>
              <a:rPr lang="ru-RU" sz="1000" b="1" dirty="0" smtClean="0"/>
              <a:t>Пакет</a:t>
            </a:r>
            <a:r>
              <a:rPr lang="ru-RU" sz="1000" dirty="0" smtClean="0"/>
              <a:t> </a:t>
            </a:r>
            <a:r>
              <a:rPr lang="de-DE" sz="1000" dirty="0" smtClean="0"/>
              <a:t> - </a:t>
            </a:r>
            <a:r>
              <a:rPr lang="ru-RU" sz="1000" dirty="0" smtClean="0"/>
              <a:t>Paket </a:t>
            </a:r>
          </a:p>
          <a:p>
            <a:r>
              <a:rPr lang="ru-RU" sz="1000" b="1" dirty="0" smtClean="0"/>
              <a:t>Китель</a:t>
            </a:r>
            <a:r>
              <a:rPr lang="ru-RU" sz="1000" dirty="0" smtClean="0"/>
              <a:t> </a:t>
            </a:r>
            <a:r>
              <a:rPr lang="de-DE" sz="1000" dirty="0" smtClean="0"/>
              <a:t>- </a:t>
            </a:r>
            <a:r>
              <a:rPr lang="ru-RU" sz="1000" dirty="0" smtClean="0"/>
              <a:t>Kittel</a:t>
            </a:r>
          </a:p>
          <a:p>
            <a:r>
              <a:rPr lang="ru-RU" sz="1000" b="1" dirty="0" smtClean="0"/>
              <a:t>Мельник</a:t>
            </a:r>
            <a:r>
              <a:rPr lang="de-DE" sz="1000" b="1" dirty="0" smtClean="0"/>
              <a:t> -</a:t>
            </a:r>
            <a:r>
              <a:rPr lang="ru-RU" sz="1000" dirty="0" smtClean="0"/>
              <a:t> ( Mehl - мука) </a:t>
            </a:r>
          </a:p>
          <a:p>
            <a:r>
              <a:rPr lang="ru-RU" sz="1000" b="1" dirty="0" smtClean="0"/>
              <a:t>Рюкзак</a:t>
            </a:r>
            <a:r>
              <a:rPr lang="ru-RU" sz="1000" dirty="0" smtClean="0"/>
              <a:t> </a:t>
            </a:r>
            <a:r>
              <a:rPr lang="de-DE" sz="1000" dirty="0" smtClean="0"/>
              <a:t>- </a:t>
            </a:r>
            <a:r>
              <a:rPr lang="ru-RU" sz="1000" dirty="0" smtClean="0"/>
              <a:t>Rücksack</a:t>
            </a:r>
          </a:p>
          <a:p>
            <a:r>
              <a:rPr lang="ru-RU" sz="1000" b="1" dirty="0" smtClean="0"/>
              <a:t>штемпель</a:t>
            </a:r>
            <a:r>
              <a:rPr lang="ru-RU" sz="1000" dirty="0" smtClean="0"/>
              <a:t> </a:t>
            </a:r>
            <a:r>
              <a:rPr lang="de-DE" sz="1000" dirty="0" smtClean="0"/>
              <a:t> - </a:t>
            </a:r>
            <a:r>
              <a:rPr lang="ru-RU" sz="1000" dirty="0" smtClean="0"/>
              <a:t>Stempel </a:t>
            </a:r>
            <a:endParaRPr lang="de-DE" sz="1000" dirty="0" smtClean="0"/>
          </a:p>
          <a:p>
            <a:r>
              <a:rPr lang="ru-RU" sz="1000" dirty="0" smtClean="0"/>
              <a:t>Галстук</a:t>
            </a:r>
            <a:r>
              <a:rPr lang="de-DE" sz="1000" dirty="0" smtClean="0"/>
              <a:t> - Halstuch</a:t>
            </a:r>
            <a:endParaRPr lang="ru-RU" sz="1000" dirty="0" smtClean="0"/>
          </a:p>
          <a:p>
            <a:r>
              <a:rPr lang="ru-RU" sz="1000" dirty="0" smtClean="0"/>
              <a:t>Музей</a:t>
            </a:r>
            <a:r>
              <a:rPr lang="de-DE" sz="1000" dirty="0" smtClean="0"/>
              <a:t> - Museum</a:t>
            </a:r>
            <a:endParaRPr lang="ru-RU" sz="1000" dirty="0" smtClean="0"/>
          </a:p>
          <a:p>
            <a:r>
              <a:rPr lang="ru-RU" sz="1000" dirty="0" smtClean="0"/>
              <a:t>Аптека</a:t>
            </a:r>
            <a:r>
              <a:rPr lang="de-DE" sz="1000" dirty="0" smtClean="0"/>
              <a:t> -  Apotheke</a:t>
            </a:r>
          </a:p>
          <a:p>
            <a:r>
              <a:rPr lang="ru-RU" sz="1000" dirty="0" smtClean="0"/>
              <a:t>Банк -</a:t>
            </a:r>
            <a:r>
              <a:rPr lang="de-DE" sz="1000" dirty="0" smtClean="0"/>
              <a:t> Bank</a:t>
            </a:r>
          </a:p>
          <a:p>
            <a:r>
              <a:rPr lang="ru-RU" sz="1000" dirty="0" smtClean="0"/>
              <a:t>Машина </a:t>
            </a:r>
            <a:r>
              <a:rPr lang="de-DE" sz="1000" dirty="0" smtClean="0"/>
              <a:t>- Maschine </a:t>
            </a:r>
            <a:endParaRPr lang="ru-RU" sz="1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Lesen Sie bitte vor!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484784"/>
            <a:ext cx="2304256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А!</a:t>
            </a:r>
          </a:p>
          <a:p>
            <a:pPr>
              <a:buNone/>
            </a:pPr>
            <a:r>
              <a:rPr lang="ru-RU" sz="6000" dirty="0">
                <a:solidFill>
                  <a:srgbClr val="00B050"/>
                </a:solidFill>
              </a:rPr>
              <a:t>о</a:t>
            </a:r>
            <a:endParaRPr lang="ru-RU" sz="6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кот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кто?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так!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мот</a:t>
            </a:r>
          </a:p>
          <a:p>
            <a:pPr lvl="0">
              <a:buNone/>
              <a:defRPr/>
            </a:pPr>
            <a:r>
              <a:rPr lang="ru-RU" sz="6000" dirty="0">
                <a:solidFill>
                  <a:srgbClr val="00B050"/>
                </a:solidFill>
              </a:rPr>
              <a:t>том</a:t>
            </a:r>
          </a:p>
          <a:p>
            <a:pPr>
              <a:buNone/>
            </a:pPr>
            <a:endParaRPr lang="ru-RU" sz="6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932040" y="1412776"/>
            <a:ext cx="2016224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6000" dirty="0" smtClean="0">
                <a:solidFill>
                  <a:srgbClr val="00B050"/>
                </a:solidFill>
              </a:rPr>
              <a:t>ком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100" dirty="0">
                <a:solidFill>
                  <a:srgbClr val="00B050"/>
                </a:solidFill>
              </a:rPr>
              <a:t>Кем?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100" dirty="0" smtClean="0">
                <a:solidFill>
                  <a:srgbClr val="00B050"/>
                </a:solidFill>
              </a:rPr>
              <a:t>тем</a:t>
            </a:r>
            <a:endParaRPr lang="ru-RU" sz="6100" dirty="0">
              <a:solidFill>
                <a:srgbClr val="00B05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100" dirty="0">
                <a:solidFill>
                  <a:srgbClr val="00B050"/>
                </a:solidFill>
              </a:rPr>
              <a:t>е</a:t>
            </a:r>
            <a:r>
              <a:rPr lang="ru-RU" sz="6100" dirty="0" smtClean="0">
                <a:solidFill>
                  <a:srgbClr val="00B050"/>
                </a:solidFill>
              </a:rPr>
              <a:t>м</a:t>
            </a:r>
            <a:endParaRPr lang="ru-RU" sz="6100" dirty="0">
              <a:solidFill>
                <a:srgbClr val="00B05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100" dirty="0">
                <a:solidFill>
                  <a:srgbClr val="00B050"/>
                </a:solidFill>
              </a:rPr>
              <a:t>Кате</a:t>
            </a:r>
            <a:endParaRPr lang="de-DE" sz="61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1378496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А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Б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de-DE" u="sng" dirty="0" smtClean="0">
                <a:solidFill>
                  <a:srgbClr val="00B0F0"/>
                </a:solidFill>
              </a:rPr>
              <a:t>B</a:t>
            </a:r>
            <a:r>
              <a:rPr lang="de-DE" dirty="0" smtClean="0">
                <a:solidFill>
                  <a:srgbClr val="00B0F0"/>
                </a:solidFill>
              </a:rPr>
              <a:t>oot</a:t>
            </a:r>
            <a:endParaRPr lang="ru-RU" sz="12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u="sng" dirty="0" smtClean="0">
                <a:solidFill>
                  <a:srgbClr val="00B0F0"/>
                </a:solidFill>
              </a:rPr>
              <a:t>W</a:t>
            </a:r>
            <a:r>
              <a:rPr lang="de-DE" dirty="0" smtClean="0">
                <a:solidFill>
                  <a:srgbClr val="00B0F0"/>
                </a:solidFill>
              </a:rPr>
              <a:t>er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Г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u="sng" dirty="0" smtClean="0">
                <a:solidFill>
                  <a:srgbClr val="00B0F0"/>
                </a:solidFill>
              </a:rPr>
              <a:t>G</a:t>
            </a:r>
            <a:r>
              <a:rPr lang="de-DE" dirty="0" smtClean="0">
                <a:solidFill>
                  <a:srgbClr val="00B0F0"/>
                </a:solidFill>
              </a:rPr>
              <a:t>ott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Д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u="sng" dirty="0" smtClean="0">
                <a:solidFill>
                  <a:srgbClr val="00B0F0"/>
                </a:solidFill>
              </a:rPr>
              <a:t>D</a:t>
            </a:r>
            <a:r>
              <a:rPr lang="de-DE" dirty="0" smtClean="0">
                <a:solidFill>
                  <a:srgbClr val="00B0F0"/>
                </a:solidFill>
              </a:rPr>
              <a:t>orf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Е</a:t>
            </a:r>
          </a:p>
          <a:p>
            <a:pPr>
              <a:buNone/>
            </a:pPr>
            <a:r>
              <a:rPr lang="ru-RU" dirty="0" smtClean="0"/>
              <a:t>Ё</a:t>
            </a:r>
          </a:p>
          <a:p>
            <a:pPr>
              <a:buNone/>
            </a:pPr>
            <a:r>
              <a:rPr lang="ru-RU" dirty="0" smtClean="0"/>
              <a:t>Ж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u="sng" dirty="0" smtClean="0">
                <a:solidFill>
                  <a:srgbClr val="00B0F0"/>
                </a:solidFill>
              </a:rPr>
              <a:t>S</a:t>
            </a:r>
            <a:r>
              <a:rPr lang="de-DE" dirty="0" smtClean="0">
                <a:solidFill>
                  <a:srgbClr val="00B0F0"/>
                </a:solidFill>
              </a:rPr>
              <a:t>ee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483768" y="764704"/>
            <a:ext cx="1594520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Й</a:t>
            </a:r>
            <a:r>
              <a:rPr lang="de-DE" sz="3200" dirty="0" smtClean="0">
                <a:solidFill>
                  <a:srgbClr val="00B0F0"/>
                </a:solidFill>
              </a:rPr>
              <a:t> </a:t>
            </a:r>
            <a:r>
              <a:rPr lang="de-DE" sz="3200" u="sng" dirty="0" smtClean="0">
                <a:solidFill>
                  <a:srgbClr val="00B0F0"/>
                </a:solidFill>
              </a:rPr>
              <a:t>J</a:t>
            </a:r>
            <a:r>
              <a:rPr lang="de-DE" sz="3200" dirty="0" smtClean="0">
                <a:solidFill>
                  <a:srgbClr val="00B0F0"/>
                </a:solidFill>
              </a:rPr>
              <a:t>ogurt</a:t>
            </a:r>
            <a:endParaRPr lang="ru-RU" sz="320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Л</a:t>
            </a:r>
            <a:r>
              <a:rPr lang="de-DE" sz="3200" dirty="0" smtClean="0">
                <a:solidFill>
                  <a:srgbClr val="00B0F0"/>
                </a:solidFill>
              </a:rPr>
              <a:t> </a:t>
            </a:r>
            <a:r>
              <a:rPr lang="de-DE" sz="3200" u="sng" dirty="0" smtClean="0">
                <a:solidFill>
                  <a:srgbClr val="00B0F0"/>
                </a:solidFill>
              </a:rPr>
              <a:t>l</a:t>
            </a:r>
            <a:r>
              <a:rPr lang="de-DE" sz="3200" dirty="0" smtClean="0">
                <a:solidFill>
                  <a:srgbClr val="00B0F0"/>
                </a:solidFill>
              </a:rPr>
              <a:t>eer</a:t>
            </a:r>
            <a:endParaRPr lang="ru-RU" sz="320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Н</a:t>
            </a:r>
            <a:r>
              <a:rPr lang="de-DE" sz="3200" dirty="0" smtClean="0">
                <a:solidFill>
                  <a:srgbClr val="00B0F0"/>
                </a:solidFill>
              </a:rPr>
              <a:t> </a:t>
            </a:r>
            <a:r>
              <a:rPr lang="de-DE" sz="3200" u="sng" dirty="0" smtClean="0">
                <a:solidFill>
                  <a:srgbClr val="00B0F0"/>
                </a:solidFill>
              </a:rPr>
              <a:t>n</a:t>
            </a:r>
            <a:r>
              <a:rPr lang="de-DE" sz="3200" dirty="0" smtClean="0">
                <a:solidFill>
                  <a:srgbClr val="00B0F0"/>
                </a:solidFill>
              </a:rPr>
              <a:t>ur</a:t>
            </a:r>
            <a:endParaRPr lang="ru-RU" sz="320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П</a:t>
            </a:r>
            <a:r>
              <a:rPr lang="de-DE" sz="3200" dirty="0" smtClean="0">
                <a:solidFill>
                  <a:srgbClr val="00B0F0"/>
                </a:solidFill>
              </a:rPr>
              <a:t> </a:t>
            </a:r>
            <a:r>
              <a:rPr lang="de-DE" sz="3200" u="sng" dirty="0" smtClean="0">
                <a:solidFill>
                  <a:srgbClr val="00B0F0"/>
                </a:solidFill>
              </a:rPr>
              <a:t>p</a:t>
            </a:r>
            <a:r>
              <a:rPr lang="de-DE" sz="3200" dirty="0" smtClean="0">
                <a:solidFill>
                  <a:srgbClr val="00B0F0"/>
                </a:solidFill>
              </a:rPr>
              <a:t>ur</a:t>
            </a:r>
            <a:endParaRPr lang="ru-RU" sz="320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Р</a:t>
            </a:r>
            <a:r>
              <a:rPr lang="de-DE" sz="3200" dirty="0" smtClean="0">
                <a:solidFill>
                  <a:srgbClr val="00B0F0"/>
                </a:solidFill>
              </a:rPr>
              <a:t> </a:t>
            </a:r>
            <a:r>
              <a:rPr lang="de-DE" sz="3200" u="sng" dirty="0" smtClean="0">
                <a:solidFill>
                  <a:srgbClr val="00B0F0"/>
                </a:solidFill>
              </a:rPr>
              <a:t>R</a:t>
            </a:r>
            <a:r>
              <a:rPr lang="de-DE" sz="3200" dirty="0" smtClean="0">
                <a:solidFill>
                  <a:srgbClr val="00B0F0"/>
                </a:solidFill>
              </a:rPr>
              <a:t>um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932040" y="692696"/>
            <a:ext cx="1872208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</a:t>
            </a:r>
            <a:r>
              <a:rPr kumimoji="0" lang="de-DE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de-DE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Ф</a:t>
            </a:r>
            <a:r>
              <a:rPr lang="de-DE" sz="3200" dirty="0" smtClean="0">
                <a:solidFill>
                  <a:srgbClr val="00B0F0"/>
                </a:solidFill>
              </a:rPr>
              <a:t> </a:t>
            </a:r>
            <a:r>
              <a:rPr lang="de-DE" sz="3200" u="sng" dirty="0" err="1" smtClean="0">
                <a:solidFill>
                  <a:srgbClr val="00B0F0"/>
                </a:solidFill>
              </a:rPr>
              <a:t>F</a:t>
            </a:r>
            <a:r>
              <a:rPr lang="de-DE" sz="3200" dirty="0" err="1" smtClean="0">
                <a:solidFill>
                  <a:srgbClr val="00B0F0"/>
                </a:solidFill>
              </a:rPr>
              <a:t>uss</a:t>
            </a:r>
            <a:endParaRPr lang="ru-RU" sz="320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Ц</a:t>
            </a:r>
            <a:r>
              <a:rPr lang="de-DE" sz="3200" dirty="0" smtClean="0">
                <a:solidFill>
                  <a:srgbClr val="00B0F0"/>
                </a:solidFill>
              </a:rPr>
              <a:t> Zimt</a:t>
            </a:r>
            <a:endParaRPr lang="ru-RU" sz="320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Sket</a:t>
            </a:r>
            <a:r>
              <a:rPr kumimoji="0" lang="de-DE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00B0F0"/>
                </a:solidFill>
              </a:rPr>
              <a:t>Ш</a:t>
            </a:r>
            <a:r>
              <a:rPr lang="de-DE" sz="3200" noProof="0" dirty="0" smtClean="0">
                <a:solidFill>
                  <a:srgbClr val="00B0F0"/>
                </a:solidFill>
              </a:rPr>
              <a:t> </a:t>
            </a:r>
            <a:r>
              <a:rPr lang="de-DE" sz="3200" u="sng" noProof="0" dirty="0" smtClean="0">
                <a:solidFill>
                  <a:srgbClr val="00B0F0"/>
                </a:solidFill>
              </a:rPr>
              <a:t>sch</a:t>
            </a:r>
            <a:r>
              <a:rPr lang="de-DE" sz="3200" noProof="0" dirty="0" smtClean="0">
                <a:solidFill>
                  <a:srgbClr val="00B0F0"/>
                </a:solidFill>
              </a:rPr>
              <a:t>on</a:t>
            </a:r>
            <a:endParaRPr lang="ru-RU" sz="3200" noProof="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</a:t>
            </a:r>
            <a:r>
              <a:rPr kumimoji="0" lang="de-DE" sz="3200" b="0" i="0" u="none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sng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</a:t>
            </a:r>
            <a:r>
              <a:rPr kumimoji="0" lang="de-DE" sz="3200" b="0" i="0" u="none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ön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7020272" y="764704"/>
            <a:ext cx="1738536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Ъ</a:t>
            </a:r>
            <a:r>
              <a:rPr lang="de-DE" sz="3200" dirty="0" smtClean="0"/>
              <a:t> 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r>
              <a:rPr kumimoji="0" lang="de-DE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00B0F0"/>
                </a:solidFill>
              </a:rPr>
              <a:t>Ю</a:t>
            </a:r>
            <a:r>
              <a:rPr lang="de-DE" sz="3200" noProof="0" dirty="0" smtClean="0">
                <a:solidFill>
                  <a:srgbClr val="00B0F0"/>
                </a:solidFill>
              </a:rPr>
              <a:t> M</a:t>
            </a:r>
            <a:r>
              <a:rPr lang="de-DE" sz="3200" u="sng" noProof="0" dirty="0" smtClean="0">
                <a:solidFill>
                  <a:srgbClr val="00B0F0"/>
                </a:solidFill>
              </a:rPr>
              <a:t>ü</a:t>
            </a:r>
            <a:r>
              <a:rPr lang="de-DE" sz="3200" noProof="0" dirty="0" smtClean="0">
                <a:solidFill>
                  <a:srgbClr val="00B0F0"/>
                </a:solidFill>
              </a:rPr>
              <a:t>sli</a:t>
            </a:r>
            <a:endParaRPr lang="ru-RU" sz="3200" noProof="0" dirty="0" smtClean="0">
              <a:solidFill>
                <a:srgbClr val="00B0F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de-DE" sz="3200" b="0" i="0" u="none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sng" strike="noStrike" kern="1200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</a:t>
            </a:r>
            <a:endParaRPr kumimoji="0" lang="de-DE" sz="32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Folgende Wörter wissen Sie schon: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2458616" cy="377301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 – </a:t>
            </a:r>
            <a:r>
              <a:rPr lang="sv-SE" dirty="0" smtClean="0">
                <a:solidFill>
                  <a:srgbClr val="00B0F0"/>
                </a:solidFill>
              </a:rPr>
              <a:t>und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О</a:t>
            </a:r>
            <a:r>
              <a:rPr lang="sv-SE" b="1" dirty="0" smtClean="0">
                <a:solidFill>
                  <a:srgbClr val="00B0F0"/>
                </a:solidFill>
              </a:rPr>
              <a:t> </a:t>
            </a:r>
            <a:r>
              <a:rPr lang="sv-SE" dirty="0" smtClean="0">
                <a:solidFill>
                  <a:srgbClr val="00B0F0"/>
                </a:solidFill>
              </a:rPr>
              <a:t>– </a:t>
            </a:r>
            <a:r>
              <a:rPr lang="de-DE" dirty="0" smtClean="0">
                <a:solidFill>
                  <a:srgbClr val="00B0F0"/>
                </a:solidFill>
              </a:rPr>
              <a:t>über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У</a:t>
            </a:r>
            <a:r>
              <a:rPr lang="de-DE" dirty="0" smtClean="0">
                <a:solidFill>
                  <a:srgbClr val="00B0F0"/>
                </a:solidFill>
              </a:rPr>
              <a:t> – bei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</a:t>
            </a:r>
            <a:r>
              <a:rPr lang="de-DE" b="1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– in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С</a:t>
            </a:r>
            <a:r>
              <a:rPr lang="de-DE" dirty="0" smtClean="0">
                <a:solidFill>
                  <a:srgbClr val="00B0F0"/>
                </a:solidFill>
              </a:rPr>
              <a:t> – mit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К</a:t>
            </a:r>
            <a:r>
              <a:rPr lang="de-DE" dirty="0" smtClean="0">
                <a:solidFill>
                  <a:srgbClr val="00B0F0"/>
                </a:solidFill>
              </a:rPr>
              <a:t> – zu (wem)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55776" y="1196752"/>
            <a:ext cx="619268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600" dirty="0" smtClean="0">
                <a:solidFill>
                  <a:srgbClr val="00B0F0"/>
                </a:solidFill>
              </a:rPr>
              <a:t>Я</a:t>
            </a:r>
            <a:r>
              <a:rPr lang="ru-RU" sz="9600" dirty="0" smtClean="0"/>
              <a:t> – </a:t>
            </a:r>
            <a:r>
              <a:rPr lang="sv-SE" sz="2800" dirty="0" smtClean="0"/>
              <a:t>let</a:t>
            </a:r>
            <a:r>
              <a:rPr lang="de-DE" sz="2800" dirty="0" err="1" smtClean="0"/>
              <a:t>zte</a:t>
            </a:r>
            <a:r>
              <a:rPr lang="de-DE" sz="2800" dirty="0" smtClean="0"/>
              <a:t> Buchstabe    im Alphabet</a:t>
            </a:r>
            <a:endParaRPr kumimoji="0" lang="de-DE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32120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228184" y="3573016"/>
            <a:ext cx="25202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>
                <a:solidFill>
                  <a:schemeClr val="bg1">
                    <a:lumMod val="65000"/>
                  </a:schemeClr>
                </a:solidFill>
              </a:rPr>
              <a:t>А</a:t>
            </a:r>
            <a:r>
              <a:rPr lang="ru-RU" sz="5400" noProof="0" dirty="0" smtClean="0">
                <a:solidFill>
                  <a:schemeClr val="bg1">
                    <a:lumMod val="65000"/>
                  </a:schemeClr>
                </a:solidFill>
              </a:rPr>
              <a:t>з </a:t>
            </a:r>
            <a:r>
              <a:rPr lang="sv-SE" sz="5400" noProof="0" dirty="0" smtClean="0">
                <a:solidFill>
                  <a:schemeClr val="bg1">
                    <a:lumMod val="65000"/>
                  </a:schemeClr>
                </a:solidFill>
              </a:rPr>
              <a:t>= ich</a:t>
            </a:r>
            <a:endParaRPr kumimoji="0" lang="de-DE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 Buchstaben: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835696" y="1700808"/>
            <a:ext cx="633670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Ё </a:t>
            </a:r>
            <a:r>
              <a:rPr lang="sv-SE" sz="4800" dirty="0" smtClean="0">
                <a:solidFill>
                  <a:schemeClr val="accent6">
                    <a:lumMod val="75000"/>
                  </a:schemeClr>
                </a:solidFill>
              </a:rPr>
              <a:t>- jo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r>
              <a:rPr lang="sv-SE" sz="48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sv-SE" sz="4800" u="sng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sv-SE" sz="4800" dirty="0" smtClean="0">
                <a:solidFill>
                  <a:schemeClr val="accent6">
                    <a:lumMod val="75000"/>
                  </a:schemeClr>
                </a:solidFill>
              </a:rPr>
              <a:t>enie </a:t>
            </a:r>
            <a:endParaRPr lang="de-D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Ъ</a:t>
            </a:r>
            <a:r>
              <a:rPr lang="de-DE" sz="4800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de-DE" sz="3600" i="1" dirty="0" err="1" smtClean="0">
                <a:solidFill>
                  <a:schemeClr val="accent6">
                    <a:lumMod val="75000"/>
                  </a:schemeClr>
                </a:solidFill>
              </a:rPr>
              <a:t>Hartezeichen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</a:t>
            </a:r>
            <a: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Y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Ь</a:t>
            </a:r>
            <a:r>
              <a:rPr lang="de-DE" sz="4800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de-DE" sz="3600" i="1" dirty="0" smtClean="0">
                <a:solidFill>
                  <a:schemeClr val="accent6">
                    <a:lumMod val="75000"/>
                  </a:schemeClr>
                </a:solidFill>
              </a:rPr>
              <a:t>Weichheitszeichen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de-DE" dirty="0" smtClean="0"/>
              <a:t>Lesen Sie bitte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476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Diese Frage stellt an uns die russische ABC: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ru-RU" sz="8000" b="1" dirty="0" smtClean="0">
                <a:solidFill>
                  <a:srgbClr val="00B0F0"/>
                </a:solidFill>
              </a:rPr>
              <a:t>ГДЕ  ЁЖ?</a:t>
            </a:r>
            <a:endParaRPr lang="de-DE" sz="8000" b="1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89040"/>
            <a:ext cx="5402906" cy="27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Bildschirmpräsentation (4:3)</PresentationFormat>
  <Paragraphs>143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ABC – Russisch einfach lernen</vt:lpstr>
      <vt:lpstr>Russland</vt:lpstr>
      <vt:lpstr>Peter der I. entdeckt Europa</vt:lpstr>
      <vt:lpstr>Sie können bereits Russisch!</vt:lpstr>
      <vt:lpstr>Lesen Sie bitte vor!</vt:lpstr>
      <vt:lpstr>PowerPoint-Präsentation</vt:lpstr>
      <vt:lpstr>Folgende Wörter wissen Sie schon:</vt:lpstr>
      <vt:lpstr>Neu Buchstaben:</vt:lpstr>
      <vt:lpstr>Lesen Sie bitte</vt:lpstr>
      <vt:lpstr>Es ist interessant!</vt:lpstr>
    </vt:vector>
  </TitlesOfParts>
  <Company>Nova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– Russisch einfach lernen</dc:title>
  <dc:creator>Nova</dc:creator>
  <cp:lastModifiedBy>Thomas</cp:lastModifiedBy>
  <cp:revision>30</cp:revision>
  <dcterms:created xsi:type="dcterms:W3CDTF">2012-05-10T05:32:09Z</dcterms:created>
  <dcterms:modified xsi:type="dcterms:W3CDTF">2012-05-10T18:48:26Z</dcterms:modified>
</cp:coreProperties>
</file>