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6" r:id="rId8"/>
    <p:sldId id="261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0CCC9-80D5-4511-ABFE-5A12EA29133E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947C4-3A6A-4EF8-B08E-82F4B8FE2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0A3A1-2D7F-4BE9-9478-5D33888ABEA5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04972-6DA9-476D-9BD0-540DFA429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1AF1C-42D8-4437-A4AF-8E4FE5169874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7819B-7DC7-40CD-8C74-5056D09D3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2428-86CF-4EAD-8FEC-5BDD83E4B136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FA0D8-3BA3-4B4C-A2E5-1BD36AFBB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C10CA-B0A0-476E-8918-7D44D1E98C5A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54E3-71A7-44B8-8DA5-070CF5656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FD1BE-A093-4511-A046-B52BC7FDF521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260C-A5D2-4BCA-9B15-E0B05E4AF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803D4-DBAC-4CAD-8B77-B367F5DF5642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D7E82-D6A8-406F-A08D-C67E02C1C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77589-0296-41A9-AAE3-954319F30EB7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1CBE8-723C-49C4-B6C6-B3CCA0A87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F5EA-720D-4EA9-8121-50C3ADD258AF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FF1A6-587D-4B43-9601-D675214E5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1C9A3-B1B7-46E6-91DB-A4325CD5CAEC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05FF7-B14A-4BD9-8AA9-B16E09764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BF606-ADF3-4A05-92C1-2F274DE07D63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77E8-BFD8-4C63-830E-E3D210E0A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alpha val="29000"/>
              </a:srgbClr>
            </a:gs>
            <a:gs pos="50000">
              <a:srgbClr val="9CB86E"/>
            </a:gs>
            <a:gs pos="41000">
              <a:srgbClr val="156B13">
                <a:alpha val="47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2046A7-8195-4E58-B28E-C873C00D4CEA}" type="datetimeFigureOut">
              <a:rPr lang="ru-RU"/>
              <a:pPr>
                <a:defRPr/>
              </a:pPr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9A7C09-4DBB-48F4-B8C2-8B85C4FB9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youtu.be/vH_6-m9bsaE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hyperlink" Target="&#1055;&#1088;&#1080;&#1083;&#1086;&#1078;&#1077;&#1085;&#1080;&#1077;%20%20&#1069;&#1082;&#1089;&#1082;&#1091;&#1088;&#1089;&#1080;&#1103;%20&#1074;%20&#1089;&#1090;&#1072;&#1088;&#1080;&#1085;&#1085;&#1086;&#1077;%20&#1091;&#1088;&#1072;&#1083;&#1100;&#1089;&#1082;&#1086;&#1077;%20&#1089;&#1077;&#1083;&#1086;.pptx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3.pn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2sotki.ru/pics/klubnika6.jpg" TargetMode="External"/><Relationship Id="rId3" Type="http://schemas.openxmlformats.org/officeDocument/2006/relationships/hyperlink" Target="http://s011.radikal.ru/i317/1106/82/7195810226db.jpg" TargetMode="External"/><Relationship Id="rId7" Type="http://schemas.openxmlformats.org/officeDocument/2006/relationships/hyperlink" Target="http://image.subscribe.ru/list/digest/health/060904z1.jpg" TargetMode="External"/><Relationship Id="rId2" Type="http://schemas.openxmlformats.org/officeDocument/2006/relationships/hyperlink" Target="http://www.sestrenka.ru/pics/a/konserv_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ashsad.ua/downloads/image/7379/img_4.jpg" TargetMode="External"/><Relationship Id="rId5" Type="http://schemas.openxmlformats.org/officeDocument/2006/relationships/hyperlink" Target="http://www.cherry-tree.ru/img/gallery1/12.jpg" TargetMode="External"/><Relationship Id="rId4" Type="http://schemas.openxmlformats.org/officeDocument/2006/relationships/hyperlink" Target="http://s014.radikal.ru/i326/1106/cd/b2ddf2df5b00.jpg" TargetMode="External"/><Relationship Id="rId9" Type="http://schemas.openxmlformats.org/officeDocument/2006/relationships/hyperlink" Target="http://www.kraski-kisti.ru/content/images/Guash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5643563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4530058">
            <a:off x="208756" y="5947569"/>
            <a:ext cx="6572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451050">
            <a:off x="619126" y="5929312"/>
            <a:ext cx="6540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3" name="Группа 12"/>
          <p:cNvGrpSpPr>
            <a:grpSpLocks/>
          </p:cNvGrpSpPr>
          <p:nvPr/>
        </p:nvGrpSpPr>
        <p:grpSpPr bwMode="auto">
          <a:xfrm flipH="1">
            <a:off x="7143750" y="5643563"/>
            <a:ext cx="1643063" cy="1033462"/>
            <a:chOff x="7142163" y="5824538"/>
            <a:chExt cx="1787525" cy="1033462"/>
          </a:xfrm>
        </p:grpSpPr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688" y="5824538"/>
              <a:ext cx="1143000" cy="1033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4530058">
              <a:off x="7146132" y="6104731"/>
              <a:ext cx="635000" cy="642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3451050">
              <a:off x="7554120" y="6085681"/>
              <a:ext cx="633412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643042" y="357166"/>
            <a:ext cx="5786478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Arial Narrow" pitchFamily="34" charset="0"/>
              </a:rPr>
              <a:t>День варенья</a:t>
            </a:r>
          </a:p>
        </p:txBody>
      </p:sp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357188" y="6215063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Arial Narrow" pitchFamily="34" charset="0"/>
              </a:rPr>
              <a:t>Шабанова Елена Семеновна</a:t>
            </a:r>
          </a:p>
          <a:p>
            <a:pPr algn="ctr"/>
            <a:r>
              <a:rPr lang="ru-RU" sz="1400">
                <a:latin typeface="Arial Narrow" pitchFamily="34" charset="0"/>
              </a:rPr>
              <a:t> учитель ИЗО Карпинская С(К)ОШИ №1</a:t>
            </a:r>
          </a:p>
        </p:txBody>
      </p:sp>
      <p:pic>
        <p:nvPicPr>
          <p:cNvPr id="2058" name="Рисунок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28625"/>
            <a:ext cx="100806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Рисунок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50" y="428625"/>
            <a:ext cx="10763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6" descr="D:\Мои оки-доки\Мои рисунки\Рисунок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04975" y="1295400"/>
            <a:ext cx="57340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G_186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500042"/>
            <a:ext cx="1857388" cy="181832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7" name="Picture 3" descr="C:\Documents and Settings\Admin\Рабочий стол\IMG_186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928926" y="0"/>
            <a:ext cx="2428892" cy="182166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28" name="Picture 4" descr="C:\Documents and Settings\Admin\Рабочий стол\IMG_141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7158" y="3071810"/>
            <a:ext cx="1960822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9" name="Picture 5" descr="C:\Documents and Settings\Admin\Рабочий стол\IMG_004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485481">
            <a:off x="4056553" y="2106539"/>
            <a:ext cx="2667018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C:\Documents and Settings\Admin\Рабочий стол\DSC0002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786050" y="4143380"/>
            <a:ext cx="2214578" cy="215057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31" name="Picture 7" descr="C:\Documents and Settings\Admin\Рабочий стол\IMG_1864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215074" y="357166"/>
            <a:ext cx="2428892" cy="182082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080" name="Прямоугольник 11"/>
          <p:cNvSpPr>
            <a:spLocks noChangeArrowheads="1"/>
          </p:cNvSpPr>
          <p:nvPr/>
        </p:nvSpPr>
        <p:spPr bwMode="auto">
          <a:xfrm>
            <a:off x="500063" y="6357938"/>
            <a:ext cx="3875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hlinkClick r:id="rId8"/>
              </a:rPr>
              <a:t>http://youtu.be/vH_6-m9bsaE</a:t>
            </a:r>
            <a:r>
              <a:rPr lang="en-US"/>
              <a:t> </a:t>
            </a:r>
            <a:r>
              <a:rPr lang="ru-RU"/>
              <a:t> </a:t>
            </a:r>
            <a:r>
              <a:rPr lang="ru-RU" sz="1400"/>
              <a:t>День варенья</a:t>
            </a:r>
          </a:p>
        </p:txBody>
      </p:sp>
      <p:sp>
        <p:nvSpPr>
          <p:cNvPr id="3081" name="TextBox 13"/>
          <p:cNvSpPr txBox="1">
            <a:spLocks noChangeArrowheads="1"/>
          </p:cNvSpPr>
          <p:nvPr/>
        </p:nvSpPr>
        <p:spPr bwMode="auto">
          <a:xfrm>
            <a:off x="4572000" y="6429375"/>
            <a:ext cx="4429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hlinkClick r:id="rId9" action="ppaction://hlinkpres?slideindex=1&amp;slidetitle="/>
              </a:rPr>
              <a:t>Путешествие в старинное уральское село</a:t>
            </a:r>
            <a:endParaRPr lang="ru-RU" sz="1400" dirty="0"/>
          </a:p>
        </p:txBody>
      </p:sp>
      <p:pic>
        <p:nvPicPr>
          <p:cNvPr id="3084" name="Picture 12" descr="D:\Мои оки-доки\Мои рисунки\Рисунок2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686" t="6374" r="5132" b="10764"/>
          <a:stretch>
            <a:fillRect/>
          </a:stretch>
        </p:blipFill>
        <p:spPr bwMode="auto">
          <a:xfrm>
            <a:off x="5929322" y="4357694"/>
            <a:ext cx="2500330" cy="18573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5824538"/>
            <a:ext cx="11430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4530058">
            <a:off x="73819" y="6104731"/>
            <a:ext cx="635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451050">
            <a:off x="481807" y="6085681"/>
            <a:ext cx="633412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Documents and Settings\Admin\Рабочий стол\Новая папка (3)\IMG_423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8213" y="857250"/>
            <a:ext cx="1506537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" y="857250"/>
            <a:ext cx="1779588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Box 45"/>
          <p:cNvSpPr txBox="1">
            <a:spLocks noChangeArrowheads="1"/>
          </p:cNvSpPr>
          <p:nvPr/>
        </p:nvSpPr>
        <p:spPr bwMode="auto">
          <a:xfrm>
            <a:off x="785813" y="2714625"/>
            <a:ext cx="25336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Arial Narrow" pitchFamily="34" charset="0"/>
              </a:rPr>
              <a:t>вишня</a:t>
            </a:r>
          </a:p>
        </p:txBody>
      </p:sp>
      <p:sp>
        <p:nvSpPr>
          <p:cNvPr id="4104" name="TextBox 55"/>
          <p:cNvSpPr txBox="1">
            <a:spLocks noChangeArrowheads="1"/>
          </p:cNvSpPr>
          <p:nvPr/>
        </p:nvSpPr>
        <p:spPr bwMode="auto">
          <a:xfrm>
            <a:off x="285750" y="0"/>
            <a:ext cx="4214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3300"/>
                </a:solidFill>
                <a:latin typeface="Arial Narrow" pitchFamily="34" charset="0"/>
              </a:rPr>
              <a:t>Стилизация</a:t>
            </a:r>
          </a:p>
        </p:txBody>
      </p:sp>
      <p:pic>
        <p:nvPicPr>
          <p:cNvPr id="4105" name="Picture 31" descr="D:\Мои оки-доки\Мои рисунки\Рисунок5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286125"/>
            <a:ext cx="3511550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6" name="Группа 32"/>
          <p:cNvGrpSpPr>
            <a:grpSpLocks/>
          </p:cNvGrpSpPr>
          <p:nvPr/>
        </p:nvGrpSpPr>
        <p:grpSpPr bwMode="auto">
          <a:xfrm>
            <a:off x="4643438" y="214313"/>
            <a:ext cx="3643312" cy="2049462"/>
            <a:chOff x="4643438" y="214290"/>
            <a:chExt cx="3643312" cy="2049485"/>
          </a:xfrm>
        </p:grpSpPr>
        <p:pic>
          <p:nvPicPr>
            <p:cNvPr id="4112" name="Picture 3" descr="D:\Мои документы\Мои документы\уральская роспись\IMG_4304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809774" y="214335"/>
              <a:ext cx="1476976" cy="1632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3" name="TextBox 47"/>
            <p:cNvSpPr txBox="1">
              <a:spLocks noChangeArrowheads="1"/>
            </p:cNvSpPr>
            <p:nvPr/>
          </p:nvSpPr>
          <p:spPr bwMode="auto">
            <a:xfrm>
              <a:off x="5143500" y="1857938"/>
              <a:ext cx="2749669" cy="405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>
                  <a:latin typeface="Arial Narrow" pitchFamily="34" charset="0"/>
                </a:rPr>
                <a:t>клубника</a:t>
              </a:r>
            </a:p>
          </p:txBody>
        </p:sp>
        <p:pic>
          <p:nvPicPr>
            <p:cNvPr id="4114" name="Picture 32" descr="D:\Мои оки-доки\Мои рисунки\Рисунок6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43438" y="214290"/>
              <a:ext cx="2193925" cy="166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7" name="Picture 33" descr="D:\Мои оки-доки\Мои рисунки\Рисунок7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286000"/>
            <a:ext cx="379730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8" name="Группа 37"/>
          <p:cNvGrpSpPr>
            <a:grpSpLocks/>
          </p:cNvGrpSpPr>
          <p:nvPr/>
        </p:nvGrpSpPr>
        <p:grpSpPr bwMode="auto">
          <a:xfrm>
            <a:off x="4357688" y="4572000"/>
            <a:ext cx="4214812" cy="2105025"/>
            <a:chOff x="4357686" y="4572008"/>
            <a:chExt cx="4214842" cy="2104739"/>
          </a:xfrm>
        </p:grpSpPr>
        <p:pic>
          <p:nvPicPr>
            <p:cNvPr id="4109" name="Picture 34" descr="D:\Мои оки-доки\Мои рисунки\Рисунок8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358082" y="4572008"/>
              <a:ext cx="1214446" cy="1656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34" descr="D:\Мои оки-доки\Мои рисунки\Рисунок8.jpg"/>
            <p:cNvPicPr>
              <a:picLocks noChangeAspect="1" noChangeArrowheads="1"/>
            </p:cNvPicPr>
            <p:nvPr/>
          </p:nvPicPr>
          <p:blipFill>
            <a:blip r:embed="rId12" cstate="print"/>
            <a:srcRect r="28973" b="17857"/>
            <a:stretch>
              <a:fillRect/>
            </a:stretch>
          </p:blipFill>
          <p:spPr bwMode="auto">
            <a:xfrm>
              <a:off x="4357686" y="4572008"/>
              <a:ext cx="3000396" cy="1643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1" name="TextBox 36"/>
            <p:cNvSpPr txBox="1">
              <a:spLocks noChangeArrowheads="1"/>
            </p:cNvSpPr>
            <p:nvPr/>
          </p:nvSpPr>
          <p:spPr bwMode="auto">
            <a:xfrm>
              <a:off x="4500562" y="6215082"/>
              <a:ext cx="371477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>
                  <a:latin typeface="Arial Narrow" pitchFamily="34" charset="0"/>
                </a:rPr>
                <a:t>груша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42875" y="357188"/>
            <a:ext cx="85725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03300"/>
                </a:solidFill>
                <a:latin typeface="Arial Narrow" pitchFamily="34" charset="0"/>
              </a:rPr>
              <a:t>Нам понадобится: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800">
                <a:solidFill>
                  <a:srgbClr val="003300"/>
                </a:solidFill>
                <a:latin typeface="Arial Narrow" pitchFamily="34" charset="0"/>
              </a:rPr>
              <a:t> плоская кисточка № 5 – 7;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800">
                <a:solidFill>
                  <a:srgbClr val="003300"/>
                </a:solidFill>
                <a:latin typeface="Arial Narrow" pitchFamily="34" charset="0"/>
              </a:rPr>
              <a:t> тонкая круглая кисточка №1 -2;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800">
                <a:solidFill>
                  <a:srgbClr val="003300"/>
                </a:solidFill>
                <a:latin typeface="Arial Narrow" pitchFamily="34" charset="0"/>
              </a:rPr>
              <a:t> гуашь разных цветов: красная, зеленая, желтая,  черная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800">
                <a:solidFill>
                  <a:srgbClr val="003300"/>
                </a:solidFill>
                <a:latin typeface="Arial Narrow" pitchFamily="34" charset="0"/>
              </a:rPr>
              <a:t> баночка с водой;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800">
                <a:solidFill>
                  <a:srgbClr val="003300"/>
                </a:solidFill>
                <a:latin typeface="Arial Narrow" pitchFamily="34" charset="0"/>
              </a:rPr>
              <a:t> салфетка для просушивания кисточки</a:t>
            </a:r>
          </a:p>
        </p:txBody>
      </p:sp>
      <p:pic>
        <p:nvPicPr>
          <p:cNvPr id="5123" name="Picture 4" descr="D:\Мои оки-доки\Мои рисунки\Рисунок9.jpg"/>
          <p:cNvPicPr>
            <a:picLocks noChangeAspect="1" noChangeArrowheads="1"/>
          </p:cNvPicPr>
          <p:nvPr/>
        </p:nvPicPr>
        <p:blipFill>
          <a:blip r:embed="rId3" cstate="print"/>
          <a:srcRect r="1472" b="50633"/>
          <a:stretch>
            <a:fillRect/>
          </a:stretch>
        </p:blipFill>
        <p:spPr bwMode="auto">
          <a:xfrm>
            <a:off x="2286000" y="3643313"/>
            <a:ext cx="414337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Новая папка (3)\IMG_43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714375"/>
            <a:ext cx="48228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7" name="Группа 8"/>
          <p:cNvGrpSpPr>
            <a:grpSpLocks/>
          </p:cNvGrpSpPr>
          <p:nvPr/>
        </p:nvGrpSpPr>
        <p:grpSpPr bwMode="auto">
          <a:xfrm>
            <a:off x="554038" y="1500188"/>
            <a:ext cx="1362075" cy="1066800"/>
            <a:chOff x="554385" y="1500174"/>
            <a:chExt cx="1361955" cy="1067320"/>
          </a:xfrm>
        </p:grpSpPr>
        <p:pic>
          <p:nvPicPr>
            <p:cNvPr id="6153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5786" y="1500174"/>
              <a:ext cx="1130554" cy="1067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4078820">
              <a:off x="546057" y="1771393"/>
              <a:ext cx="654164" cy="637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28625" y="142875"/>
            <a:ext cx="8215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03300"/>
                </a:solidFill>
                <a:latin typeface="Arial Narrow" pitchFamily="34" charset="0"/>
              </a:rPr>
              <a:t>Научитесь правильно держать кисть руки и кисточку</a:t>
            </a:r>
          </a:p>
        </p:txBody>
      </p:sp>
      <p:grpSp>
        <p:nvGrpSpPr>
          <p:cNvPr id="6149" name="Группа 9"/>
          <p:cNvGrpSpPr>
            <a:grpSpLocks/>
          </p:cNvGrpSpPr>
          <p:nvPr/>
        </p:nvGrpSpPr>
        <p:grpSpPr bwMode="auto">
          <a:xfrm>
            <a:off x="6929438" y="1428750"/>
            <a:ext cx="1500187" cy="1143000"/>
            <a:chOff x="6751224" y="5253751"/>
            <a:chExt cx="1789560" cy="1285985"/>
          </a:xfrm>
        </p:grpSpPr>
        <p:pic>
          <p:nvPicPr>
            <p:cNvPr id="6151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9217" flipH="1">
              <a:off x="6751224" y="5253751"/>
              <a:ext cx="1377170" cy="1285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4863895" flipV="1">
              <a:off x="7758406" y="5624257"/>
              <a:ext cx="788185" cy="776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357188" y="4549775"/>
            <a:ext cx="82867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Blip>
                <a:blip r:embed="rId5"/>
              </a:buBlip>
            </a:pPr>
            <a:r>
              <a:rPr lang="ru-RU" sz="2400">
                <a:latin typeface="Arial Narrow" pitchFamily="34" charset="0"/>
              </a:rPr>
              <a:t> Средний палец лежит на металлической части кисточки,</a:t>
            </a:r>
          </a:p>
          <a:p>
            <a:pPr algn="just"/>
            <a:r>
              <a:rPr lang="ru-RU" sz="2400">
                <a:latin typeface="Arial Narrow" pitchFamily="34" charset="0"/>
              </a:rPr>
              <a:t>сверху – указательный палец,</a:t>
            </a:r>
          </a:p>
          <a:p>
            <a:pPr algn="just"/>
            <a:r>
              <a:rPr lang="ru-RU" sz="2400">
                <a:latin typeface="Arial Narrow" pitchFamily="34" charset="0"/>
              </a:rPr>
              <a:t>с противоположной стороны между ними – большой.</a:t>
            </a:r>
          </a:p>
          <a:p>
            <a:pPr algn="just">
              <a:buFontTx/>
              <a:buBlip>
                <a:blip r:embed="rId5"/>
              </a:buBlip>
            </a:pPr>
            <a:r>
              <a:rPr lang="ru-RU" sz="2400">
                <a:latin typeface="Arial Narrow" pitchFamily="34" charset="0"/>
              </a:rPr>
              <a:t> Кисточку нужно держать вертикально по отношению к листу бумаги. Движения руки должны быть свободными, легкими и плавными.</a:t>
            </a:r>
          </a:p>
          <a:p>
            <a:pPr algn="just"/>
            <a:endParaRPr lang="ru-RU" sz="24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Documents and Settings\Admin\Рабочий стол\Новая папка (3)\IMG_4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714875"/>
            <a:ext cx="150018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4" descr="C:\Documents and Settings\Admin\Рабочий стол\Новая папка (3)\IMG_42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143000"/>
            <a:ext cx="16160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 descr="C:\Documents and Settings\Admin\Рабочий стол\Новая папка (3)\IMG_42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2857500"/>
            <a:ext cx="1571625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571500" y="0"/>
            <a:ext cx="80724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03300"/>
                </a:solidFill>
                <a:latin typeface="Arial Narrow" pitchFamily="34" charset="0"/>
              </a:rPr>
              <a:t>Последовательность выполнения элементов </a:t>
            </a:r>
          </a:p>
          <a:p>
            <a:pPr algn="ctr"/>
            <a:r>
              <a:rPr lang="ru-RU" sz="2800">
                <a:solidFill>
                  <a:srgbClr val="003300"/>
                </a:solidFill>
                <a:latin typeface="Arial Narrow" pitchFamily="34" charset="0"/>
              </a:rPr>
              <a:t>урало-сибирской росписи</a:t>
            </a: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142875" y="10715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357438" y="1214438"/>
            <a:ext cx="614362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Arial Narrow" pitchFamily="34" charset="0"/>
            </a:endParaRPr>
          </a:p>
          <a:p>
            <a:r>
              <a:rPr lang="ru-RU">
                <a:latin typeface="Arial Narrow" pitchFamily="34" charset="0"/>
              </a:rPr>
              <a:t>нанесите цветовое пятно - подмалевок</a:t>
            </a:r>
          </a:p>
          <a:p>
            <a:pPr>
              <a:buFontTx/>
              <a:buChar char="-"/>
            </a:pPr>
            <a:endParaRPr lang="ru-RU">
              <a:latin typeface="Arial Narrow" pitchFamily="34" charset="0"/>
            </a:endParaRPr>
          </a:p>
          <a:p>
            <a:pPr>
              <a:buFontTx/>
              <a:buChar char="-"/>
            </a:pPr>
            <a:endParaRPr lang="ru-RU">
              <a:latin typeface="Arial Narrow" pitchFamily="34" charset="0"/>
            </a:endParaRPr>
          </a:p>
          <a:p>
            <a:pPr>
              <a:buFontTx/>
              <a:buChar char="-"/>
            </a:pPr>
            <a:endParaRPr lang="ru-RU">
              <a:latin typeface="Arial Narrow" pitchFamily="34" charset="0"/>
            </a:endParaRPr>
          </a:p>
          <a:p>
            <a:endParaRPr lang="ru-RU">
              <a:latin typeface="Arial Narrow" pitchFamily="34" charset="0"/>
            </a:endParaRPr>
          </a:p>
          <a:p>
            <a:r>
              <a:rPr lang="ru-RU">
                <a:latin typeface="Arial Narrow" pitchFamily="34" charset="0"/>
              </a:rPr>
              <a:t>на один край кисточки наберите гуашь нужного цвета, а на другой немного чистой воды. В вертикальном положении опустите кисточку на  подмалевок и ведите по краю контура, прокручивая кисть вокруг своей оси. Добивайтесь плавного перехода одного цвета в другой от центра подмалевка к его краю</a:t>
            </a:r>
          </a:p>
          <a:p>
            <a:endParaRPr lang="ru-RU">
              <a:latin typeface="Arial Narrow" pitchFamily="34" charset="0"/>
            </a:endParaRPr>
          </a:p>
          <a:p>
            <a:endParaRPr lang="ru-RU">
              <a:latin typeface="Arial Narrow" pitchFamily="34" charset="0"/>
            </a:endParaRPr>
          </a:p>
          <a:p>
            <a:r>
              <a:rPr lang="ru-RU">
                <a:latin typeface="Arial Narrow" pitchFamily="34" charset="0"/>
              </a:rPr>
              <a:t>тоненькой кисточкой наберите гуашь черного цвета и нанесите прописки (капелька на яблоке, веточки) Начинайте рисовать кончиком кисточки, затем, плавно опуская ворс, слегка прижимайте его к бумаге.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142875" y="278606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2</a:t>
            </a:r>
          </a:p>
        </p:txBody>
      </p:sp>
      <p:sp>
        <p:nvSpPr>
          <p:cNvPr id="7177" name="TextBox 9"/>
          <p:cNvSpPr txBox="1">
            <a:spLocks noChangeArrowheads="1"/>
          </p:cNvSpPr>
          <p:nvPr/>
        </p:nvSpPr>
        <p:spPr bwMode="auto">
          <a:xfrm>
            <a:off x="142875" y="47148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8"/>
          <p:cNvGrpSpPr>
            <a:grpSpLocks/>
          </p:cNvGrpSpPr>
          <p:nvPr/>
        </p:nvGrpSpPr>
        <p:grpSpPr bwMode="auto">
          <a:xfrm>
            <a:off x="1643063" y="357188"/>
            <a:ext cx="5875337" cy="5800725"/>
            <a:chOff x="1643042" y="357166"/>
            <a:chExt cx="5875371" cy="5800188"/>
          </a:xfrm>
        </p:grpSpPr>
        <p:pic>
          <p:nvPicPr>
            <p:cNvPr id="8196" name="Picture 2" descr="D:\Мои оки-доки\Мои рисунки\Рисунок1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3504" y="357166"/>
              <a:ext cx="2374909" cy="580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7" name="Picture 2" descr="D:\Мои оки-доки\Мои рисунки\Рисунок10.jpg"/>
            <p:cNvPicPr>
              <a:picLocks noChangeAspect="1" noChangeArrowheads="1"/>
            </p:cNvPicPr>
            <p:nvPr/>
          </p:nvPicPr>
          <p:blipFill>
            <a:blip r:embed="rId2" cstate="print"/>
            <a:srcRect r="33823" b="3931"/>
            <a:stretch>
              <a:fillRect/>
            </a:stretch>
          </p:blipFill>
          <p:spPr bwMode="auto">
            <a:xfrm>
              <a:off x="3571868" y="357166"/>
              <a:ext cx="1643074" cy="5786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8" name="Picture 3" descr="D:\Мои оки-доки\Мои рисунки\Рисунок10.jpg"/>
            <p:cNvPicPr>
              <a:picLocks noChangeAspect="1" noChangeArrowheads="1"/>
            </p:cNvPicPr>
            <p:nvPr/>
          </p:nvPicPr>
          <p:blipFill>
            <a:blip r:embed="rId2" cstate="print"/>
            <a:srcRect b="1221"/>
            <a:stretch>
              <a:fillRect/>
            </a:stretch>
          </p:blipFill>
          <p:spPr bwMode="auto">
            <a:xfrm flipH="1">
              <a:off x="1643042" y="357166"/>
              <a:ext cx="2023336" cy="5786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5" name="TextBox 9"/>
          <p:cNvSpPr txBox="1">
            <a:spLocks noChangeArrowheads="1"/>
          </p:cNvSpPr>
          <p:nvPr/>
        </p:nvSpPr>
        <p:spPr bwMode="auto">
          <a:xfrm>
            <a:off x="714375" y="6072188"/>
            <a:ext cx="7929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3300"/>
                </a:solidFill>
                <a:latin typeface="Arial Narrow" pitchFamily="34" charset="0"/>
              </a:rPr>
              <a:t>А какое варенье приготовите вы?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85750" y="142875"/>
            <a:ext cx="82867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003300"/>
                </a:solidFill>
                <a:latin typeface="Arial Narrow" pitchFamily="34" charset="0"/>
              </a:rPr>
              <a:t>Стилизация</a:t>
            </a:r>
            <a:r>
              <a:rPr lang="ru-RU" sz="2400">
                <a:solidFill>
                  <a:srgbClr val="003300"/>
                </a:solidFill>
                <a:latin typeface="Arial Narrow" pitchFamily="34" charset="0"/>
              </a:rPr>
              <a:t> – в изобразительном искусстве подражание какому –либо  стилю, обобщенное упрощенно-схематическое изображение</a:t>
            </a:r>
            <a:r>
              <a:rPr lang="ru-RU" sz="2400">
                <a:latin typeface="Arial Narrow" pitchFamily="34" charset="0"/>
              </a:rPr>
              <a:t>.</a:t>
            </a:r>
          </a:p>
          <a:p>
            <a:pPr algn="just"/>
            <a:endParaRPr lang="ru-RU" sz="2400">
              <a:latin typeface="Arial Narrow" pitchFamily="34" charset="0"/>
            </a:endParaRPr>
          </a:p>
          <a:p>
            <a:pPr algn="just"/>
            <a:endParaRPr lang="ru-RU" sz="2400">
              <a:latin typeface="Arial Narrow" pitchFamily="34" charset="0"/>
            </a:endParaRPr>
          </a:p>
          <a:p>
            <a:pPr algn="just"/>
            <a:endParaRPr lang="ru-RU" sz="2400">
              <a:latin typeface="Arial Narrow" pitchFamily="34" charset="0"/>
            </a:endParaRPr>
          </a:p>
          <a:p>
            <a:pPr algn="just"/>
            <a:endParaRPr lang="ru-RU" sz="2400">
              <a:latin typeface="Arial Narrow" pitchFamily="34" charset="0"/>
            </a:endParaRPr>
          </a:p>
          <a:p>
            <a:pPr algn="just"/>
            <a:endParaRPr lang="ru-RU" sz="2000">
              <a:latin typeface="Arial Narrow" pitchFamily="34" charset="0"/>
            </a:endParaRP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285750" y="1143000"/>
            <a:ext cx="85010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000066"/>
                </a:solidFill>
                <a:latin typeface="Arial Narrow" pitchFamily="34" charset="0"/>
              </a:rPr>
              <a:t>Подмалёвок</a:t>
            </a:r>
            <a:r>
              <a:rPr lang="ru-RU" sz="2400">
                <a:solidFill>
                  <a:srgbClr val="000066"/>
                </a:solidFill>
                <a:latin typeface="Arial Narrow" pitchFamily="34" charset="0"/>
              </a:rPr>
              <a:t> — вариант эскиза в живописи,  начальный этап работы над картиной, представляющий собой нанесение на холст композиции будущей работы, раскладка основных цветовых «пятен», грубая проработка объёма и формы основными тонами краски. Предназначается для последующей точной прорисовки.</a:t>
            </a:r>
          </a:p>
          <a:p>
            <a:pPr algn="just"/>
            <a:r>
              <a:rPr lang="ru-RU" sz="2400">
                <a:solidFill>
                  <a:srgbClr val="000066"/>
                </a:solidFill>
                <a:latin typeface="Arial Narrow" pitchFamily="34" charset="0"/>
              </a:rPr>
              <a:t>Подмалёвок выполняется с расчётом на просвечивание его через те тонкие слои красок, которые наносятся на завершающей стадии работы.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285750" y="4643438"/>
            <a:ext cx="72151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00"/>
                </a:solidFill>
                <a:latin typeface="Arial Narrow" pitchFamily="34" charset="0"/>
              </a:rPr>
              <a:t>Приписка </a:t>
            </a:r>
            <a:r>
              <a:rPr lang="ru-RU" sz="2400">
                <a:solidFill>
                  <a:srgbClr val="003300"/>
                </a:solidFill>
                <a:latin typeface="Arial Narrow" pitchFamily="34" charset="0"/>
              </a:rPr>
              <a:t>– дополнительные детали, выполняемые черным цветом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85750" y="1000125"/>
            <a:ext cx="906303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Arial Narrow" pitchFamily="34" charset="0"/>
                <a:hlinkClick r:id="rId2"/>
              </a:rPr>
              <a:t>http://www.sestrenka.ru/pics/a/konserv_1.jpg</a:t>
            </a:r>
            <a:r>
              <a:rPr lang="ru-RU" sz="1200">
                <a:latin typeface="Arial Narrow" pitchFamily="34" charset="0"/>
              </a:rPr>
              <a:t> банки </a:t>
            </a:r>
          </a:p>
          <a:p>
            <a:r>
              <a:rPr lang="en-US" sz="1200">
                <a:latin typeface="Arial Narrow" pitchFamily="34" charset="0"/>
                <a:hlinkClick r:id="rId3"/>
              </a:rPr>
              <a:t>http://s011.radikal.ru/i317/1106/82/7195810226db.jpg</a:t>
            </a:r>
            <a:r>
              <a:rPr lang="ru-RU" sz="1200">
                <a:latin typeface="Arial Narrow" pitchFamily="34" charset="0"/>
              </a:rPr>
              <a:t> ягоды</a:t>
            </a:r>
          </a:p>
          <a:p>
            <a:r>
              <a:rPr lang="en-US" sz="1200">
                <a:latin typeface="Arial Narrow" pitchFamily="34" charset="0"/>
                <a:hlinkClick r:id="rId4"/>
              </a:rPr>
              <a:t>http://s014.radikal.ru/i326/1106/cd/b2ddf2df5b00.jpg</a:t>
            </a:r>
            <a:r>
              <a:rPr lang="ru-RU" sz="1200">
                <a:latin typeface="Arial Narrow" pitchFamily="34" charset="0"/>
              </a:rPr>
              <a:t> </a:t>
            </a:r>
          </a:p>
          <a:p>
            <a:r>
              <a:rPr lang="en-US" sz="1200">
                <a:latin typeface="Arial Narrow" pitchFamily="34" charset="0"/>
                <a:hlinkClick r:id="rId5"/>
              </a:rPr>
              <a:t>http://www.cherry-tree.ru/img/gallery1/12.jpg</a:t>
            </a:r>
            <a:r>
              <a:rPr lang="ru-RU" sz="1200">
                <a:latin typeface="Arial Narrow" pitchFamily="34" charset="0"/>
              </a:rPr>
              <a:t> вишня</a:t>
            </a:r>
          </a:p>
          <a:p>
            <a:r>
              <a:rPr lang="en-US" sz="1200">
                <a:latin typeface="Arial Narrow" pitchFamily="34" charset="0"/>
                <a:hlinkClick r:id="rId6"/>
              </a:rPr>
              <a:t>http://www.vashsad.ua/downloads/image/7379/img_4.jpg</a:t>
            </a:r>
            <a:r>
              <a:rPr lang="ru-RU" sz="1200">
                <a:latin typeface="Arial Narrow" pitchFamily="34" charset="0"/>
              </a:rPr>
              <a:t> яблоня</a:t>
            </a:r>
          </a:p>
          <a:p>
            <a:r>
              <a:rPr lang="en-US" sz="1200">
                <a:latin typeface="Arial Narrow" pitchFamily="34" charset="0"/>
                <a:hlinkClick r:id="rId7"/>
              </a:rPr>
              <a:t>http://image.subscribe.ru/list/digest/health/060904z1.jpg</a:t>
            </a:r>
            <a:r>
              <a:rPr lang="ru-RU" sz="1200">
                <a:latin typeface="Arial Narrow" pitchFamily="34" charset="0"/>
              </a:rPr>
              <a:t> груша</a:t>
            </a:r>
          </a:p>
          <a:p>
            <a:r>
              <a:rPr lang="en-US" sz="1200">
                <a:latin typeface="Arial Narrow" pitchFamily="34" charset="0"/>
                <a:hlinkClick r:id="rId8"/>
              </a:rPr>
              <a:t>http://www.2sotki.ru/pics/klubnika6.jpg</a:t>
            </a:r>
            <a:r>
              <a:rPr lang="ru-RU" sz="1200">
                <a:latin typeface="Arial Narrow" pitchFamily="34" charset="0"/>
              </a:rPr>
              <a:t> клубника</a:t>
            </a:r>
          </a:p>
          <a:p>
            <a:r>
              <a:rPr lang="en-US" sz="1200">
                <a:latin typeface="Arial Narrow" pitchFamily="34" charset="0"/>
                <a:hlinkClick r:id="rId9"/>
              </a:rPr>
              <a:t>http://www.kraski-kisti.ru/content/images/Guash.JPG</a:t>
            </a:r>
            <a:r>
              <a:rPr lang="ru-RU" sz="1200">
                <a:latin typeface="Arial Narrow" pitchFamily="34" charset="0"/>
              </a:rPr>
              <a:t> гуашь</a:t>
            </a:r>
          </a:p>
          <a:p>
            <a:endParaRPr lang="ru-RU" sz="1200">
              <a:latin typeface="Arial Narrow" pitchFamily="34" charset="0"/>
            </a:endParaRPr>
          </a:p>
          <a:p>
            <a:endParaRPr lang="ru-RU" sz="1200">
              <a:latin typeface="Arial Narrow" pitchFamily="34" charset="0"/>
            </a:endParaRPr>
          </a:p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2143125" y="0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 Narrow" pitchFamily="34" charset="0"/>
              </a:rPr>
              <a:t>Интернет - 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338</Words>
  <Application>Microsoft Office PowerPoint</Application>
  <PresentationFormat>Экран (4:3)</PresentationFormat>
  <Paragraphs>53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48</cp:revision>
  <dcterms:created xsi:type="dcterms:W3CDTF">2011-11-19T18:08:56Z</dcterms:created>
  <dcterms:modified xsi:type="dcterms:W3CDTF">2011-11-21T19:20:00Z</dcterms:modified>
</cp:coreProperties>
</file>