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4"/>
  </p:notesMasterIdLst>
  <p:handoutMasterIdLst>
    <p:handoutMasterId r:id="rId35"/>
  </p:handoutMasterIdLst>
  <p:sldIdLst>
    <p:sldId id="29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92" r:id="rId25"/>
    <p:sldId id="290" r:id="rId26"/>
    <p:sldId id="280" r:id="rId27"/>
    <p:sldId id="281" r:id="rId28"/>
    <p:sldId id="282" r:id="rId29"/>
    <p:sldId id="286" r:id="rId30"/>
    <p:sldId id="287" r:id="rId31"/>
    <p:sldId id="288" r:id="rId32"/>
    <p:sldId id="289" r:id="rId33"/>
  </p:sldIdLst>
  <p:sldSz cx="9144000" cy="6858000" type="screen4x3"/>
  <p:notesSz cx="6858000" cy="9144000"/>
  <p:custShowLst>
    <p:custShow name="Произвольный показ 1" id="0">
      <p:sldLst>
        <p:sld r:id="rId31"/>
      </p:sldLst>
    </p:custShow>
    <p:custShow name="Произвольный показ 2" id="1">
      <p:sldLst>
        <p:sld r:id="rId27"/>
      </p:sldLst>
    </p:custShow>
    <p:custShow name="Произвольный показ 3" id="2">
      <p:sldLst>
        <p:sld r:id="rId30"/>
      </p:sldLst>
    </p:custShow>
    <p:custShow name="Произвольный показ 4" id="3">
      <p:sldLst>
        <p:sld r:id="rId32"/>
      </p:sldLst>
    </p:custShow>
    <p:custShow name="Произвольный показ 5" id="4">
      <p:sldLst>
        <p:sld r:id="rId28"/>
      </p:sldLst>
    </p:custShow>
    <p:custShow name="Произвольный показ 6" id="5">
      <p:sldLst>
        <p:sld r:id="rId33"/>
      </p:sldLst>
    </p:custShow>
    <p:custShow name="Произвольный показ 7" id="6">
      <p:sldLst>
        <p:sld r:id="rId29"/>
      </p:sldLst>
    </p:custShow>
  </p:custShow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Головкина О.Н." initials="ГО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21E"/>
    <a:srgbClr val="1F3D23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06799F8-075E-4A3A-A7F6-7FBC6576F1A4}" styleName="Стиль из темы 2 - акцент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2838BEF-8BB2-4498-84A7-C5851F593DF1}" styleName="Средний стиль 4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929F9F4-4A8F-4326-A1B4-22849713DDAB}" styleName="Темный стиль 1 - акцент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Темный стиль 1 - акцент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68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52"/>
    </p:cViewPr>
  </p:sorterViewPr>
  <p:notesViewPr>
    <p:cSldViewPr>
      <p:cViewPr varScale="1">
        <p:scale>
          <a:sx n="64" d="100"/>
          <a:sy n="64" d="100"/>
        </p:scale>
        <p:origin x="-208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-Arbeitsblat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de-DE"/>
  <c:roundedCorners val="1"/>
  <c:style val="2"/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"4"и "5"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Лист1!$A$2:$A$5</c:f>
              <c:strCache>
                <c:ptCount val="2"/>
                <c:pt idx="0">
                  <c:v>2007-2008</c:v>
                </c:pt>
                <c:pt idx="1">
                  <c:v>2009-2010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0.56000000000000005</c:v>
                </c:pt>
                <c:pt idx="1">
                  <c:v>0.65000000000000058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"3"</c:v>
                </c:pt>
              </c:strCache>
            </c:strRef>
          </c:tx>
          <c:invertIfNegative val="1"/>
          <c:dLbls>
            <c:showLegendKey val="1"/>
            <c:showVal val="1"/>
            <c:showCatName val="1"/>
            <c:showSerName val="1"/>
            <c:showPercent val="1"/>
            <c:showBubbleSize val="1"/>
            <c:showLeaderLines val="0"/>
          </c:dLbls>
          <c:cat>
            <c:strRef>
              <c:f>Лист1!$A$2:$A$5</c:f>
              <c:strCache>
                <c:ptCount val="2"/>
                <c:pt idx="0">
                  <c:v>2007-2008</c:v>
                </c:pt>
                <c:pt idx="1">
                  <c:v>2009-2010</c:v>
                </c:pt>
              </c:strCache>
            </c:strRef>
          </c:cat>
          <c:val>
            <c:numRef>
              <c:f>Лист1!$C$2:$C$5</c:f>
              <c:numCache>
                <c:formatCode>0%</c:formatCode>
                <c:ptCount val="4"/>
                <c:pt idx="0">
                  <c:v>0.44000000000000022</c:v>
                </c:pt>
                <c:pt idx="1">
                  <c:v>0.52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Лист1!$A$2:$A$5</c:f>
              <c:strCache>
                <c:ptCount val="2"/>
                <c:pt idx="0">
                  <c:v>2007-2008</c:v>
                </c:pt>
                <c:pt idx="1">
                  <c:v>2009-2010</c:v>
                </c:pt>
              </c:strCache>
            </c:strRef>
          </c:cat>
          <c:val>
            <c:numRef>
              <c:f>Лист1!$D$3:$D$5</c:f>
              <c:numCache>
                <c:formatCode>General</c:formatCode>
                <c:ptCount val="3"/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281728"/>
        <c:axId val="76283264"/>
      </c:barChart>
      <c:catAx>
        <c:axId val="76281728"/>
        <c:scaling>
          <c:orientation val="minMax"/>
        </c:scaling>
        <c:delete val="1"/>
        <c:axPos val="b"/>
        <c:majorTickMark val="cross"/>
        <c:minorTickMark val="cross"/>
        <c:tickLblPos val="nextTo"/>
        <c:crossAx val="76283264"/>
        <c:crosses val="autoZero"/>
        <c:auto val="1"/>
        <c:lblAlgn val="ctr"/>
        <c:lblOffset val="100"/>
        <c:noMultiLvlLbl val="1"/>
      </c:catAx>
      <c:valAx>
        <c:axId val="76283264"/>
        <c:scaling>
          <c:orientation val="minMax"/>
        </c:scaling>
        <c:delete val="1"/>
        <c:axPos val="l"/>
        <c:majorGridlines>
          <c:spPr>
            <a:ln>
              <a:solidFill>
                <a:schemeClr val="bg1"/>
              </a:solidFill>
            </a:ln>
          </c:spPr>
        </c:majorGridlines>
        <c:numFmt formatCode="0%" sourceLinked="1"/>
        <c:majorTickMark val="cross"/>
        <c:minorTickMark val="cross"/>
        <c:tickLblPos val="nextTo"/>
        <c:crossAx val="76281728"/>
        <c:crosses val="autoZero"/>
        <c:crossBetween val="between"/>
      </c:valAx>
      <c:spPr>
        <a:noFill/>
        <a:ln>
          <a:solidFill>
            <a:schemeClr val="bg1"/>
          </a:solidFill>
        </a:ln>
      </c:spPr>
    </c:plotArea>
    <c:legend>
      <c:legendPos val="r"/>
      <c:legendEntry>
        <c:idx val="2"/>
        <c:delete val="1"/>
      </c:legendEntry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de-DE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7EE4966-701E-4621-B19D-C52675CB0F16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4FA507-7F7A-4151-94BD-A7F2D74BAD52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786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C2EEC8-14BB-49F0-BFE8-EF6EE88C783D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19B8-DDB7-4DFE-B394-F779E4C80436}" type="slidenum">
              <a:rPr lang="ru-RU" smtClean="0"/>
              <a:pPr/>
              <a:t>‹Nr.›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57955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23.01.2011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‹Nr.›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javascript:%20window.close();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Олимпийский Национальный парк Америки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42844" y="428604"/>
            <a:ext cx="878687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  <a:t>Методическая разработка </a:t>
            </a:r>
            <a:b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  <a:t>по теме: </a:t>
            </a:r>
            <a:b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  <a:t>«Творчество И.С. Тургенева».</a:t>
            </a:r>
            <a:br>
              <a:rPr lang="ru-RU" sz="4800" b="1" i="1" dirty="0" smtClean="0">
                <a:solidFill>
                  <a:srgbClr val="FF0000"/>
                </a:solidFill>
                <a:latin typeface="Book Antiqua" pitchFamily="18" charset="0"/>
              </a:rPr>
            </a:br>
            <a:endParaRPr lang="ru-RU" sz="4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3786190"/>
            <a:ext cx="671515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3600" b="1" dirty="0" smtClean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</a:rPr>
              <a:t>Автор:</a:t>
            </a:r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 </a:t>
            </a:r>
          </a:p>
          <a:p>
            <a:pPr algn="r"/>
            <a:r>
              <a:rPr lang="ru-RU" sz="3600" b="1" dirty="0" smtClean="0">
                <a:solidFill>
                  <a:srgbClr val="FFC000"/>
                </a:solidFill>
                <a:latin typeface="Bookman Old Style" pitchFamily="18" charset="0"/>
              </a:rPr>
              <a:t>Верьясова С.В.</a:t>
            </a:r>
          </a:p>
          <a:p>
            <a:pPr algn="r"/>
            <a:r>
              <a:rPr lang="ru-RU" sz="3600" b="1" dirty="0" smtClean="0">
                <a:latin typeface="Cambria" pitchFamily="18" charset="0"/>
              </a:rPr>
              <a:t>Учитель </a:t>
            </a:r>
            <a:r>
              <a:rPr lang="en-US" sz="3600" b="1" dirty="0" smtClean="0">
                <a:latin typeface="Cambria" pitchFamily="18" charset="0"/>
              </a:rPr>
              <a:t>I </a:t>
            </a:r>
            <a:r>
              <a:rPr lang="ru-RU" sz="3600" b="1" dirty="0" smtClean="0">
                <a:latin typeface="Cambria" pitchFamily="18" charset="0"/>
              </a:rPr>
              <a:t>категории</a:t>
            </a:r>
            <a:endParaRPr lang="ru-RU" sz="3600" b="1" dirty="0">
              <a:latin typeface="Cambria" pitchFamily="18" charset="0"/>
            </a:endParaRPr>
          </a:p>
        </p:txBody>
      </p:sp>
      <p:pic>
        <p:nvPicPr>
          <p:cNvPr id="5" name="Рисунок 4" descr="C:\Documents and Settings\Светлана Викторовна\Рабочий стол\Новая папка (2)\100_324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3571876"/>
            <a:ext cx="3786181" cy="328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42928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Преподавание литературы в школе — процесс не только образовательный, но и глубоко эмоциональный, воспитывающий, формирующий личность ребёнка. В связи с этим особое значение приобретают взаимоотношения между учителем и учеником, максимальная индивидуализация процесса общения, достижение взаимопонимания на всех уровнях, в том числе и в одном из важнейших вопросов школьной деятельности — процессе оценивания учителем ребёнка. Несомненно, определённые критерии выставления отметки на уроке литературы выработаны, и всё же выставление отметки именно на этом предмете неизмеримо больше зависит от личности учителя, его индивидуальных требований, его вкуса.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Ни для кого не секрет, что объективная и своевременная оценка знаний, умений и навыков имеет большое воспитательное значение. Она способствует повышению ответственности детей за качество учебы, вырабатывает требовательность к себе, правильную самооценку, честность и правдивость. Как много в жизни, в школе зависит от оценки.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Очень полезно, чтобы ученик сам оценил свою работу. Работу могут оценить и одноклассники. А можно поступить по-другому. Ученик, закончив работу, сам ставит себе отметку. Эту же работу, проверив, оценивает учитель. На уроке часто возникает проблема оценки кратких ответов с места, дополнений, удачных реплик и вопросов. Высокую оценку вроде бы не за что ставить, а отметить успех хочется, да и нужно. 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Оцениваем мы не только цифрами, но и словами, интонацией, жестом, мимикой. Я убеждена, что главная цель оценки - стимулировать процесс познания. А лучший стимул для этого  - это эмоциональная атмосфера урока, ситуация успеха, сопереживания, поддержки и помощи.</a:t>
            </a:r>
          </a:p>
          <a:p>
            <a:pPr>
              <a:buNone/>
            </a:pPr>
            <a:endParaRPr lang="ru-RU" sz="1600" b="1" dirty="0">
              <a:solidFill>
                <a:srgbClr val="FF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Уровни изучения и усвоения учебного</a:t>
            </a:r>
            <a:b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2800" b="1" dirty="0" smtClean="0">
                <a:solidFill>
                  <a:schemeClr val="accent4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материала по литературе</a:t>
            </a:r>
            <a:endParaRPr lang="ru-RU" sz="2800" b="1" dirty="0">
              <a:solidFill>
                <a:schemeClr val="accent4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58312" cy="650085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400" b="1" u="sng" dirty="0" smtClean="0">
                <a:solidFill>
                  <a:srgbClr val="7030A0"/>
                </a:solidFill>
                <a:latin typeface="Century Schoolbook" pitchFamily="18" charset="0"/>
              </a:rPr>
              <a:t>Примерные критерии оценки сочинения (содержание)</a:t>
            </a:r>
          </a:p>
          <a:p>
            <a:pPr>
              <a:buNone/>
            </a:pPr>
            <a:r>
              <a:rPr lang="ru-RU" sz="1600" b="1" dirty="0" smtClean="0">
                <a:solidFill>
                  <a:srgbClr val="FF0000"/>
                </a:solidFill>
              </a:rPr>
              <a:t>     "ОТЛИЧНО": </a:t>
            </a:r>
            <a:r>
              <a:rPr lang="ru-RU" sz="1600" dirty="0" smtClean="0">
                <a:solidFill>
                  <a:srgbClr val="FF0066"/>
                </a:solidFill>
              </a:rPr>
              <a:t>может быть выставлена, если есть прямой и исчерпывающий ответ по теме, обнаружено отличное знание и глубокое понимание текста художественного произведения, а также умение пользоваться литературным материалом для раскрытия темы, давать оценку излагаемым фактам, логически последовательно и аргументировано излагать свои мысли, писать правильным и выразительным литературным языком. </a:t>
            </a:r>
            <a:r>
              <a:rPr lang="ru-RU" sz="1600" dirty="0" smtClean="0">
                <a:solidFill>
                  <a:srgbClr val="00B0F0"/>
                </a:solidFill>
              </a:rPr>
              <a:t/>
            </a:r>
            <a:br>
              <a:rPr lang="ru-RU" sz="1600" dirty="0" smtClean="0">
                <a:solidFill>
                  <a:srgbClr val="00B0F0"/>
                </a:solidFill>
              </a:rPr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"ХОРОШО"</a:t>
            </a:r>
            <a:r>
              <a:rPr lang="ru-RU" sz="1600" dirty="0" smtClean="0">
                <a:solidFill>
                  <a:srgbClr val="FF0000"/>
                </a:solidFill>
              </a:rPr>
              <a:t>: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rgbClr val="FF0066"/>
                </a:solidFill>
              </a:rPr>
              <a:t>ставится за сочинение, дающее в целом правильный и достаточно полный ответ на тему, обнаруживая хорошее знание текста, умение пользоваться литературным материалом, делать необходимые выводы и обобщения, писать правильным литературным языком, но содержащее отдельные неточности в выражении мыслей.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"УДОВЛЕТВОРИТЕЛЬНО":</a:t>
            </a:r>
            <a:r>
              <a:rPr lang="ru-RU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66"/>
                </a:solidFill>
              </a:rPr>
              <a:t>ставится за сочинение, в котором дан в основном правильный, но схематичный ответ на тему или допущены отдельные отклонения от темы, неточности в изложении фактического материала, нарушения последовательности изложения мыслей. </a:t>
            </a: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b="1" dirty="0" smtClean="0">
                <a:solidFill>
                  <a:srgbClr val="FF0000"/>
                </a:solidFill>
              </a:rPr>
              <a:t>"НЕУДОВЛЕТВОРИТЕЛЬНО": </a:t>
            </a:r>
            <a:r>
              <a:rPr lang="ru-RU" sz="1600" dirty="0" smtClean="0">
                <a:solidFill>
                  <a:srgbClr val="FF0066"/>
                </a:solidFill>
              </a:rPr>
              <a:t>ставится за сочинение, в котором не понята и не раскрыта тема, налицо плохое знание текста произведения, преобладают общие фразы, не подтвержденные литературным материалом; изложение носит трафаретный характер или сводится к простому пересказу произведения или учебника, имеются серьезные нарушения последовательности в выражении мыслей, отсутствуют выводы и обобщения. </a:t>
            </a:r>
          </a:p>
          <a:p>
            <a:pPr>
              <a:buNone/>
            </a:pPr>
            <a:endParaRPr lang="ru-RU" sz="16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500858"/>
          </a:xfrm>
        </p:spPr>
        <p:txBody>
          <a:bodyPr>
            <a:normAutofit fontScale="47500" lnSpcReduction="20000"/>
          </a:bodyPr>
          <a:lstStyle/>
          <a:p>
            <a:pPr algn="ctr">
              <a:buNone/>
            </a:pPr>
            <a:r>
              <a:rPr lang="ru-RU" sz="5100" b="1" u="sng" dirty="0" smtClean="0">
                <a:solidFill>
                  <a:srgbClr val="7030A0"/>
                </a:solidFill>
              </a:rPr>
              <a:t>Критерии оценки устного ответа по литературе</a:t>
            </a:r>
            <a:endParaRPr lang="ru-RU" sz="5100" b="1" dirty="0" smtClean="0">
              <a:solidFill>
                <a:srgbClr val="7030A0"/>
              </a:solidFill>
            </a:endParaRPr>
          </a:p>
          <a:p>
            <a:pPr>
              <a:buNone/>
            </a:pPr>
            <a:r>
              <a:rPr lang="ru-RU" sz="3400" b="1" dirty="0" smtClean="0"/>
              <a:t>  </a:t>
            </a:r>
          </a:p>
          <a:p>
            <a:pPr>
              <a:buNone/>
            </a:pPr>
            <a:r>
              <a:rPr lang="ru-RU" sz="3400" b="1" dirty="0" smtClean="0"/>
              <a:t>     </a:t>
            </a:r>
            <a:r>
              <a:rPr lang="ru-RU" sz="3400" b="1" dirty="0" smtClean="0">
                <a:solidFill>
                  <a:srgbClr val="FF0000"/>
                </a:solidFill>
              </a:rPr>
              <a:t>"OТЛИЧНО": </a:t>
            </a:r>
            <a:r>
              <a:rPr lang="ru-RU" sz="3400" dirty="0" smtClean="0">
                <a:solidFill>
                  <a:srgbClr val="FF0066"/>
                </a:solidFill>
              </a:rPr>
              <a:t>ставится за исчерпывающий, точный ответ, отличное знание текста и др. литературных материалов, умение пользоваться ими для аргументации и самостоятельных выводов, свободное владение литературоведческой терминологией, навыки анализа литературного произведения в единстве формы и содержания, умение излагать свои мысли последовательно с необходимыми обобщениями и выводами, выразительно читать наизусть программные произведения, говорить правильным литературным языком.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>
                <a:solidFill>
                  <a:srgbClr val="FF0000"/>
                </a:solidFill>
              </a:rPr>
              <a:t>"ХОРОШО": </a:t>
            </a:r>
            <a:r>
              <a:rPr lang="ru-RU" sz="3400" dirty="0" smtClean="0">
                <a:solidFill>
                  <a:srgbClr val="FF0066"/>
                </a:solidFill>
              </a:rPr>
              <a:t>ставится за ответ, обнаруживающий хорошее знание и понимание литературного материала, умение анализировать текст произведения, приводя необходимые иллюстрации, умение излагать свои мысли последовательно и грамотно. В ответе может быть недостаточно полно развернута аргументация, возможны отдельные затруднения в формулировке выводов, иллюстративный материал может быть представлен недостаточно, отдельные погрешности в чтении наизусть и отдельные ошибки в речевом оформлении высказываний </a:t>
            </a: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>
                <a:solidFill>
                  <a:srgbClr val="FF0000"/>
                </a:solidFill>
              </a:rPr>
              <a:t>"УДОВЛЕТВОРИТЕЛЬНО"</a:t>
            </a:r>
            <a:r>
              <a:rPr lang="ru-RU" sz="3400" b="1" dirty="0" smtClean="0"/>
              <a:t>: </a:t>
            </a:r>
            <a:r>
              <a:rPr lang="ru-RU" sz="3400" dirty="0" smtClean="0">
                <a:solidFill>
                  <a:srgbClr val="FF0066"/>
                </a:solidFill>
              </a:rPr>
              <a:t>ставится за ответ, в котором в основном правильно, но схематично или с отклонениями от последовательности изложения раскрыт материал. Анализ текста частично подменяется пересказом, нет обобщений и выводов в полном объеме, имеются существенные ошибки в речевом оформлении высказываний, есть затруднения в чтении наизусть. </a:t>
            </a:r>
            <a:br>
              <a:rPr lang="ru-RU" sz="3400" dirty="0" smtClean="0">
                <a:solidFill>
                  <a:srgbClr val="FF0066"/>
                </a:solidFill>
              </a:rPr>
            </a:br>
            <a:r>
              <a:rPr lang="ru-RU" sz="3400" dirty="0" smtClean="0"/>
              <a:t/>
            </a:r>
            <a:br>
              <a:rPr lang="ru-RU" sz="3400" dirty="0" smtClean="0"/>
            </a:br>
            <a:r>
              <a:rPr lang="ru-RU" sz="3400" b="1" dirty="0" smtClean="0">
                <a:solidFill>
                  <a:srgbClr val="FF0000"/>
                </a:solidFill>
              </a:rPr>
              <a:t>"НЕУДОВЛЕТВОРИТЕЛЬНО": </a:t>
            </a:r>
            <a:r>
              <a:rPr lang="ru-RU" sz="3400" dirty="0" smtClean="0">
                <a:solidFill>
                  <a:srgbClr val="FF0066"/>
                </a:solidFill>
              </a:rPr>
              <a:t>ставится, если показано незнание текста или неумение его анализировать, если анализ подменяется пересказом; в ответе отсутствуют необходимые иллюстрации, отсутствует логика в изложении материала, нет необходимых обобщений и самостоятельной оценки фактов; недостаточно сформированы навыки устной речи, имеются отступления от литературной нормы.  </a:t>
            </a:r>
          </a:p>
          <a:p>
            <a:pPr>
              <a:buNone/>
            </a:pPr>
            <a:endParaRPr lang="ru-RU" sz="3400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142844" y="1214422"/>
            <a:ext cx="8848756" cy="5429287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28594"/>
          </a:xfrm>
        </p:spPr>
        <p:txBody>
          <a:bodyPr>
            <a:noAutofit/>
          </a:bodyPr>
          <a:lstStyle/>
          <a:p>
            <a:pPr algn="ctr"/>
            <a:r>
              <a:rPr lang="ru-RU" sz="2000" dirty="0" smtClean="0">
                <a:solidFill>
                  <a:srgbClr val="00421E"/>
                </a:solidFill>
              </a:rPr>
              <a:t>Результаты уровня учебных достижений обучающихся по итогам изучения темы: «Творчество И.С. Тургенева»</a:t>
            </a:r>
            <a:endParaRPr lang="ru-RU" sz="2000" dirty="0">
              <a:solidFill>
                <a:srgbClr val="00421E"/>
              </a:solidFill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357158" y="2500306"/>
          <a:ext cx="8572560" cy="38576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5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1000124"/>
          <a:ext cx="9143999" cy="6736080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369077"/>
                <a:gridCol w="2678923"/>
                <a:gridCol w="864523"/>
                <a:gridCol w="1697902"/>
                <a:gridCol w="2009574"/>
                <a:gridCol w="1524000"/>
              </a:tblGrid>
              <a:tr h="574648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№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Наименование темы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Кол-во часов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Тип урока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Цель урока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Оборудование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  <a:tr h="15548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1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Жизнь и творчество И.С. Тургенева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1 час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Урок-смотр знаний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Познакомить учащихся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с биографией писателя, показать его сложную противоречивую натуру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Портрет и фотографии </a:t>
                      </a:r>
                    </a:p>
                    <a:p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И.С.Тургенева, </a:t>
                      </a:r>
                    </a:p>
                    <a:p>
                      <a:r>
                        <a:rPr lang="ru-RU" sz="1300" b="1" dirty="0" smtClean="0">
                          <a:solidFill>
                            <a:srgbClr val="0070C0"/>
                          </a:solidFill>
                        </a:rPr>
                        <a:t>запись</a:t>
                      </a:r>
                      <a:r>
                        <a:rPr lang="ru-RU" sz="1300" b="1" baseline="0" dirty="0" smtClean="0">
                          <a:solidFill>
                            <a:srgbClr val="0070C0"/>
                          </a:solidFill>
                        </a:rPr>
                        <a:t> романса «Утро туманное»</a:t>
                      </a:r>
                      <a:endParaRPr lang="ru-RU" sz="13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492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2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История создания романа «Отцы и дети»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1 час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Урок-беседа с элементами лекции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Раскрыть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идейно-художественное своеобразие романа, проследить как эпоха отражается в романе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Отрывки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из романа «Отцы и дети», фотографии к роману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14929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3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«Отцы» и «дети» в романе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1 час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Урок-исследование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Проанализировать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образы главных героев романа, выявить основной конфликт романа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Диск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«Урок литературы»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5727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4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Любовь в романе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1 час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Урок-семинар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Раскрыть  суть отношений героев, понять, что хотел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сказать автор, испытывая главного героя любовью к женщине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Диск  «Урок литературы»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64294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Поурочное планирование раздела «Творчество И.С. Тургенева»</a:t>
            </a:r>
            <a:br>
              <a:rPr lang="ru-RU" sz="1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</a:br>
            <a:r>
              <a:rPr lang="ru-RU" sz="18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На изучение раздела «Творчество И.С, Тургенева»  отводится в тематическом планировании 10 часов + 2 часа на развитие речи</a:t>
            </a:r>
            <a:endParaRPr lang="ru-RU" sz="1800" b="1" dirty="0">
              <a:solidFill>
                <a:srgbClr val="7030A0"/>
              </a:solidFill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0" y="357164"/>
          <a:ext cx="9144001" cy="6199013"/>
        </p:xfrm>
        <a:graphic>
          <a:graphicData uri="http://schemas.openxmlformats.org/drawingml/2006/table">
            <a:tbl>
              <a:tblPr firstRow="1" bandRow="1">
                <a:tableStyleId>{306799F8-075E-4A3A-A7F6-7FBC6576F1A4}</a:tableStyleId>
              </a:tblPr>
              <a:tblGrid>
                <a:gridCol w="290256"/>
                <a:gridCol w="1669155"/>
                <a:gridCol w="798291"/>
                <a:gridCol w="2177158"/>
                <a:gridCol w="2540017"/>
                <a:gridCol w="1669124"/>
              </a:tblGrid>
              <a:tr h="2509914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5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Базаров и родители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2часа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Аналитическая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</a:rPr>
                        <a:t> беседа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Рассмотреть взаимоотношения Базарова с родителями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solidFill>
                            <a:srgbClr val="0070C0"/>
                          </a:solidFill>
                        </a:rPr>
                        <a:t>Эпиграфы к уроку. Репродукция</a:t>
                      </a:r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</a:rPr>
                        <a:t> картины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</a:rPr>
                        <a:t>В. Перова </a:t>
                      </a:r>
                    </a:p>
                    <a:p>
                      <a:r>
                        <a:rPr lang="ru-RU" sz="1600" baseline="0" dirty="0" smtClean="0">
                          <a:solidFill>
                            <a:srgbClr val="0070C0"/>
                          </a:solidFill>
                        </a:rPr>
                        <a:t>« Старики родители на могиле сына»</a:t>
                      </a:r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1145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6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Базаров</a:t>
                      </a:r>
                      <a:r>
                        <a:rPr lang="ru-RU" sz="1600" b="1" baseline="0" dirty="0" smtClean="0">
                          <a:solidFill>
                            <a:srgbClr val="0070C0"/>
                          </a:solidFill>
                        </a:rPr>
                        <a:t> - нигилист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1 час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 Урок- ролевая игра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0070C0"/>
                          </a:solidFill>
                        </a:rPr>
                        <a:t>Сравнить понятия «нигилизм» и взгляды Базарова</a:t>
                      </a:r>
                      <a:endParaRPr lang="ru-RU" sz="16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1011458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7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Политические и эстетические разногласия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1час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Урок-диспут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 Рассмотреть взгляды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 Базарова и Павла Петровича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Портреты Базарова и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П.П.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 Кирсанова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610841"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8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Смерть Базарова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 час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Анализ сцены смерти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Выяснить,</a:t>
                      </a:r>
                      <a:r>
                        <a:rPr lang="ru-RU" sz="1600" b="1" baseline="0" dirty="0" smtClean="0">
                          <a:solidFill>
                            <a:srgbClr val="7030A0"/>
                          </a:solidFill>
                        </a:rPr>
                        <a:t> почему Тургенев закончил роман смертью героя, как проявляет себя Базаров перед  лицом смерти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Репродукция картины </a:t>
                      </a:r>
                    </a:p>
                    <a:p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В. Перова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2500306"/>
            <a:ext cx="8643998" cy="4071966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ru-RU" sz="2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2400" b="1" dirty="0" smtClean="0">
                <a:solidFill>
                  <a:srgbClr val="00421E"/>
                </a:solidFill>
              </a:rPr>
              <a:t>Задачи: </a:t>
            </a:r>
          </a:p>
          <a:p>
            <a:pPr>
              <a:buNone/>
            </a:pPr>
            <a:r>
              <a:rPr lang="ru-RU" sz="2000" dirty="0" smtClean="0"/>
              <a:t>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Проверка знаний учащихся по тексту (гл 11, 17,19,20).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2. Обеспечить развитие речи учащихся путем самостоятельного формирования выводов и суждений.</a:t>
            </a: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3. Воспитание чувства долга у детей по отношению к родителям.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1F3D23"/>
                </a:solidFill>
              </a:rPr>
              <a:t>Оборудование: </a:t>
            </a:r>
            <a:r>
              <a:rPr lang="ru-RU" sz="1800" dirty="0" smtClean="0">
                <a:solidFill>
                  <a:srgbClr val="1F3D23"/>
                </a:solidFill>
              </a:rPr>
              <a:t> </a:t>
            </a:r>
          </a:p>
          <a:p>
            <a:pPr>
              <a:buNone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 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1)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customshow?id=3&amp;return=true"/>
              </a:rPr>
              <a:t>Эпиграфы к уроку на доске;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2) Репродукция картины В. Перова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" action="ppaction://customshow?id=4&amp;return=true"/>
              </a:rPr>
              <a:t>«Старики родители на могиле сына»; </a:t>
            </a:r>
            <a:endParaRPr lang="ru-RU" sz="20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3) Запись музыкальной пьесы Ф. Шуберта «Аве Мария».</a:t>
            </a:r>
          </a:p>
          <a:p>
            <a:pPr>
              <a:buNone/>
            </a:pP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4) Портрет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  <a:hlinkClick r:id="" action="ppaction://customshow?id=5&amp;return=true"/>
              </a:rPr>
              <a:t>И.С. Тургенева.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56"/>
            <a:ext cx="8686800" cy="1928826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                                                    </a:t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                                        </a:t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                                          </a:t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0070C0"/>
                </a:solidFill>
                <a:latin typeface="Book Antiqua" pitchFamily="18" charset="0"/>
              </a:rPr>
              <a:t>                                                              </a:t>
            </a:r>
            <a:r>
              <a:rPr lang="ru-RU" sz="2700" b="1" dirty="0" smtClean="0">
                <a:solidFill>
                  <a:srgbClr val="002060"/>
                </a:solidFill>
                <a:latin typeface="Book Antiqua" pitchFamily="18" charset="0"/>
              </a:rPr>
              <a:t>Разработка урока</a:t>
            </a:r>
            <a:r>
              <a:rPr lang="ru-RU" sz="27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700" b="1" dirty="0" smtClean="0">
                <a:solidFill>
                  <a:srgbClr val="0070C0"/>
                </a:solidFill>
                <a:latin typeface="Book Antiqua" pitchFamily="18" charset="0"/>
              </a:rPr>
              <a:t/>
            </a:r>
            <a:br>
              <a:rPr lang="ru-RU" sz="2700" b="1" dirty="0" smtClean="0">
                <a:solidFill>
                  <a:srgbClr val="0070C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Тема: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«Базаров и его родители»</a:t>
            </a:r>
            <a:b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класс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– 10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Дата проведения: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Май</a:t>
            </a: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/>
            </a:r>
            <a:b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Тип урока: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урок - беседа</a:t>
            </a:r>
            <a:b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Время: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2 часа</a:t>
            </a:r>
            <a:b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</a:br>
            <a:r>
              <a:rPr lang="ru-RU" sz="2000" b="1" dirty="0" smtClean="0">
                <a:solidFill>
                  <a:srgbClr val="FF0000"/>
                </a:solidFill>
                <a:latin typeface="Book Antiqua" pitchFamily="18" charset="0"/>
              </a:rPr>
              <a:t>Цель урока: </a:t>
            </a:r>
            <a:r>
              <a:rPr lang="ru-RU" sz="2000" b="1" dirty="0" smtClean="0">
                <a:solidFill>
                  <a:srgbClr val="7030A0"/>
                </a:solidFill>
                <a:latin typeface="Book Antiqua" pitchFamily="18" charset="0"/>
              </a:rPr>
              <a:t>Рассмотреть взаимоотношения Базарова с родителями</a:t>
            </a:r>
            <a:endParaRPr lang="ru-RU" sz="2000" b="1" dirty="0">
              <a:solidFill>
                <a:srgbClr val="7030A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642918"/>
            <a:ext cx="8848756" cy="607223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Создание проблемной ситуации.</a:t>
            </a:r>
          </a:p>
          <a:p>
            <a:pPr marL="457200" indent="-45720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Семья Базаровых: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а) история жизни В.И. Базарова (примеры из текста);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б) речь сына и отца (примеры из текста);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в) слова, которые использует Тургенев для раскрытия образов родителей Базарова, и отношения Евгения к ним (заполнения таблицы);</a:t>
            </a:r>
          </a:p>
          <a:p>
            <a:pPr>
              <a:buNone/>
            </a:pP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г) история жизни Арины </a:t>
            </a:r>
            <a:r>
              <a:rPr lang="ru-RU" sz="18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Власьевны</a:t>
            </a:r>
            <a:r>
              <a:rPr lang="ru-RU" sz="18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Самостоятельная работа учащихся в группах.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Подведение итогов.</a:t>
            </a: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5. Домашнее задание.</a:t>
            </a:r>
          </a:p>
          <a:p>
            <a:pPr algn="ctr">
              <a:buNone/>
            </a:pPr>
            <a:r>
              <a:rPr lang="ru-RU" sz="2400" b="1" u="sng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Методические приёмы:</a:t>
            </a:r>
          </a:p>
          <a:p>
            <a:pPr>
              <a:buNone/>
            </a:pPr>
            <a:r>
              <a:rPr lang="ru-RU" sz="2400" dirty="0" smtClean="0">
                <a:solidFill>
                  <a:srgbClr val="1F3D23"/>
                </a:solidFill>
                <a:latin typeface="Times New Roman" pitchFamily="18" charset="0"/>
                <a:cs typeface="Times New Roman" pitchFamily="18" charset="0"/>
              </a:rPr>
              <a:t>Создание проблемной ситуации, работа с текстом по вопросам домашнего задания, сообщение учащихся, беседа по содержанию романа, самостоятельная работа в группах.</a:t>
            </a: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4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571504"/>
          </a:xfrm>
        </p:spPr>
        <p:txBody>
          <a:bodyPr>
            <a:normAutofit/>
          </a:bodyPr>
          <a:lstStyle/>
          <a:p>
            <a:pPr algn="ctr"/>
            <a:r>
              <a:rPr lang="ru-RU" sz="2400" b="1" u="sng" dirty="0" smtClean="0">
                <a:solidFill>
                  <a:srgbClr val="0070C0"/>
                </a:solidFill>
                <a:latin typeface="Century Schoolbook" pitchFamily="18" charset="0"/>
              </a:rPr>
              <a:t>План урока</a:t>
            </a:r>
            <a:endParaRPr lang="ru-RU" sz="2400" b="1" u="sng" dirty="0">
              <a:solidFill>
                <a:srgbClr val="0070C0"/>
              </a:solidFill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 tmFilter="0,0; .5, 1; 1, 1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857232"/>
          <a:ext cx="8829675" cy="6038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2317455"/>
                <a:gridCol w="2897519"/>
                <a:gridCol w="785818"/>
                <a:gridCol w="1614468"/>
              </a:tblGrid>
              <a:tr h="5401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Этап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Вид деятельности учителя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Вид деятельности учащихся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Время</a:t>
                      </a:r>
                      <a:endParaRPr lang="ru-RU" sz="14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Средства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 обучения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122308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Мотивационный блок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Вопрос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классу: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Кому посвящено это стихотворение? Назовите тему и идею данного произведения.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Создание проблемной ситуации: под звуки Ф. Шуберта «Аве Мария», Ученик читает </a:t>
                      </a:r>
                      <a:r>
                        <a:rPr lang="ru-RU" sz="1400" b="1" dirty="0" smtClean="0">
                          <a:solidFill>
                            <a:srgbClr val="1F3D23"/>
                          </a:solidFill>
                          <a:hlinkClick r:id="" action="ppaction://customshow?id=2&amp;return=true"/>
                        </a:rPr>
                        <a:t>стихотворение.</a:t>
                      </a:r>
                      <a:endParaRPr lang="ru-RU" sz="1400" b="1" dirty="0" smtClean="0">
                        <a:solidFill>
                          <a:srgbClr val="1F3D23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1F3D2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 мин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Музыкальная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пьеса Ф. Шуберта «Аве Мария», </a:t>
                      </a:r>
                      <a:r>
                        <a:rPr lang="ru-RU" sz="1400" b="1" baseline="0" dirty="0" smtClean="0">
                          <a:solidFill>
                            <a:srgbClr val="00B050"/>
                          </a:solidFill>
                          <a:hlinkClick r:id="" action="ppaction://customshow?id=0&amp;return=true"/>
                        </a:rPr>
                        <a:t>портрет Базарова.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280021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Изучение</a:t>
                      </a:r>
                      <a:r>
                        <a:rPr lang="ru-RU" sz="1400" b="1" baseline="0" dirty="0" smtClean="0">
                          <a:solidFill>
                            <a:srgbClr val="FF0000"/>
                          </a:solidFill>
                        </a:rPr>
                        <a:t> нового материала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Учитель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зачитывает выдержки из эссе учащихся. «Что значат для меня родители?»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Слово учителя: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Человек рождается,  воспитывается, живет в семье. Объясните смысл выражения: «Семья как основа нравственного благополучия в смутное время».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Из ответа учащихся выстраиваем алгоритм: </a:t>
                      </a: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Нравственное благополучие              семьи</a:t>
                      </a:r>
                    </a:p>
                    <a:p>
                      <a:pPr algn="l"/>
                      <a:endParaRPr lang="ru-RU" sz="11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endParaRPr lang="ru-RU" sz="1100" b="1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Духовное родство:         Душевные качества:</a:t>
                      </a:r>
                    </a:p>
                    <a:p>
                      <a:pPr algn="l"/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взгляды, деятельность   </a:t>
                      </a:r>
                      <a:r>
                        <a:rPr lang="ru-RU" sz="1100" b="1" baseline="0" dirty="0" smtClean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ru-RU" sz="1100" b="1" dirty="0" smtClean="0">
                          <a:solidFill>
                            <a:srgbClr val="7030A0"/>
                          </a:solidFill>
                        </a:rPr>
                        <a:t>любовь, уважение</a:t>
                      </a:r>
                    </a:p>
                    <a:p>
                      <a:pPr algn="l"/>
                      <a:r>
                        <a:rPr lang="ru-RU" sz="1100" b="1" baseline="0" dirty="0" smtClean="0">
                          <a:solidFill>
                            <a:srgbClr val="00B050"/>
                          </a:solidFill>
                        </a:rPr>
                        <a:t>        </a:t>
                      </a:r>
                    </a:p>
                    <a:p>
                      <a:pPr algn="l"/>
                      <a:r>
                        <a:rPr lang="ru-RU" sz="1100" b="1" baseline="0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  <a:r>
                        <a:rPr lang="ru-RU" sz="1400" b="1" baseline="0" dirty="0" smtClean="0">
                          <a:solidFill>
                            <a:srgbClr val="1F3D23"/>
                          </a:solidFill>
                        </a:rPr>
                        <a:t>Учащиеся записывают в тетрадь</a:t>
                      </a:r>
                      <a:r>
                        <a:rPr lang="ru-RU" sz="1100" b="1" baseline="0" dirty="0" smtClean="0">
                          <a:solidFill>
                            <a:srgbClr val="1F3D23"/>
                          </a:solidFill>
                        </a:rPr>
                        <a:t> .                               </a:t>
                      </a:r>
                      <a:endParaRPr lang="ru-RU" sz="1100" b="1" dirty="0">
                        <a:solidFill>
                          <a:srgbClr val="1F3D2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 мин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Эссе учащихся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223082"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Рассмотрим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семью Базаровых в двух аспектах: в наличии духовного родства и душевных качеств.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Роман «Отцы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и дети»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14290"/>
            <a:ext cx="8848756" cy="28575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Этапы и виды деятельности учащихся и учителя</a:t>
            </a:r>
            <a:endParaRPr lang="ru-RU" sz="2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Прямая со стрелкой 6"/>
          <p:cNvCxnSpPr/>
          <p:nvPr/>
        </p:nvCxnSpPr>
        <p:spPr>
          <a:xfrm rot="10800000" flipV="1">
            <a:off x="4572000" y="3714752"/>
            <a:ext cx="285752" cy="214314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5250661" y="3750471"/>
            <a:ext cx="295276" cy="22383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214313" y="214312"/>
          <a:ext cx="8715375" cy="67198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57291"/>
                <a:gridCol w="2214578"/>
                <a:gridCol w="2643206"/>
                <a:gridCol w="857256"/>
                <a:gridCol w="1643044"/>
              </a:tblGrid>
              <a:tr h="86769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Этап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Вид деятельности учителя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Вид деятельности учащихся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Время</a:t>
                      </a: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Средства</a:t>
                      </a:r>
                      <a:r>
                        <a:rPr lang="ru-RU" sz="1600" baseline="0" dirty="0" smtClean="0">
                          <a:solidFill>
                            <a:srgbClr val="7030A0"/>
                          </a:solidFill>
                        </a:rPr>
                        <a:t> обучения</a:t>
                      </a:r>
                      <a:endParaRPr lang="ru-RU" sz="1600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479783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Задание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классу:</a:t>
                      </a: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Расскажите историю жизни В.И. Базарова;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.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 Как называет его Евгений;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Речь отца и сына;</a:t>
                      </a:r>
                    </a:p>
                    <a:p>
                      <a:r>
                        <a:rPr lang="ru-RU" sz="2000" b="1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Анализ разговора Базарова с Аркадием о родителях.</a:t>
                      </a:r>
                    </a:p>
                    <a:p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Учитель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зачитывает из работ ребят строки о матерях.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Задание классу: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расскажите историю жизни Арины </a:t>
                      </a:r>
                      <a:r>
                        <a:rPr lang="ru-RU" sz="1400" b="1" baseline="0" dirty="0" err="1" smtClean="0">
                          <a:solidFill>
                            <a:srgbClr val="0070C0"/>
                          </a:solidFill>
                        </a:rPr>
                        <a:t>Власьевны</a:t>
                      </a:r>
                      <a:endParaRPr lang="ru-RU" sz="14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чего же на самом деле боится мать?</a:t>
                      </a:r>
                    </a:p>
                    <a:p>
                      <a:r>
                        <a:rPr lang="ru-RU" sz="2000" b="1" baseline="0" dirty="0" smtClean="0">
                          <a:solidFill>
                            <a:srgbClr val="0070C0"/>
                          </a:solidFill>
                        </a:rPr>
                        <a:t>. 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Обратите внимание на эпиграф урока. </a:t>
                      </a:r>
                      <a:endParaRPr lang="ru-RU" sz="20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Учащиеся приводят примеры из текста (гл 11,17, 19, 20)</a:t>
                      </a:r>
                    </a:p>
                    <a:p>
                      <a:endParaRPr lang="ru-RU" sz="1400" b="1" dirty="0" smtClean="0">
                        <a:solidFill>
                          <a:srgbClr val="1F3D23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1F3D23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1F3D23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1F3D23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Комментированное чтение из текста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Попутно в разговоре</a:t>
                      </a:r>
                      <a:r>
                        <a:rPr lang="ru-RU" sz="1400" b="1" baseline="0" dirty="0" smtClean="0">
                          <a:solidFill>
                            <a:srgbClr val="1F3D23"/>
                          </a:solidFill>
                        </a:rPr>
                        <a:t> о родителях Базарова учащиеся заполняют таблицу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1F3D23"/>
                          </a:solidFill>
                        </a:rPr>
                        <a:t>Краткий</a:t>
                      </a:r>
                      <a:r>
                        <a:rPr lang="ru-RU" sz="1400" b="1" baseline="0" dirty="0" smtClean="0">
                          <a:solidFill>
                            <a:srgbClr val="1F3D23"/>
                          </a:solidFill>
                        </a:rPr>
                        <a:t> пересказ гл.20</a:t>
                      </a:r>
                      <a:endParaRPr lang="ru-RU" sz="1400" b="1" dirty="0">
                        <a:solidFill>
                          <a:srgbClr val="1F3D2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 мин</a:t>
                      </a: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10 мин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  <a:hlinkClick r:id="" action="ppaction://customshow?id=0&amp;return=true"/>
                        </a:rPr>
                        <a:t>Портрет </a:t>
                      </a:r>
                    </a:p>
                    <a:p>
                      <a:r>
                        <a:rPr lang="ru-RU" sz="1400" dirty="0" smtClean="0">
                          <a:solidFill>
                            <a:srgbClr val="00B050"/>
                          </a:solidFill>
                          <a:hlinkClick r:id="" action="ppaction://customshow?id=0&amp;return=true"/>
                        </a:rPr>
                        <a:t>В.И.</a:t>
                      </a:r>
                      <a:r>
                        <a:rPr lang="ru-RU" sz="1400" baseline="0" dirty="0" smtClean="0">
                          <a:solidFill>
                            <a:srgbClr val="00B050"/>
                          </a:solidFill>
                          <a:hlinkClick r:id="" action="ppaction://customshow?id=0&amp;return=true"/>
                        </a:rPr>
                        <a:t> Базарова</a:t>
                      </a:r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Гл. 20</a:t>
                      </a: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algn="ctr"/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Эссе учащихся</a:t>
                      </a:r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B050"/>
                          </a:solidFill>
                          <a:hlinkClick r:id="" action="ppaction://customshow?id=1&amp;return=true"/>
                        </a:rPr>
                        <a:t>Портрет матери Базарова</a:t>
                      </a:r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3857620" y="3500438"/>
          <a:ext cx="250033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50165"/>
                <a:gridCol w="1250165"/>
              </a:tblGrid>
              <a:tr h="294322"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hlinkClick r:id="" action="ppaction://customshow?id=6&amp;return=true"/>
                        </a:rPr>
                        <a:t>Отец</a:t>
                      </a:r>
                      <a:endParaRPr lang="ru-RU" sz="14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u="sng" dirty="0" smtClean="0">
                          <a:solidFill>
                            <a:srgbClr val="7030A0"/>
                          </a:solidFill>
                        </a:rPr>
                        <a:t>Мать</a:t>
                      </a:r>
                      <a:endParaRPr lang="ru-RU" sz="1400" b="1" u="sng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94322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643998" cy="51435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Данная методическая  разработка раскрывает методику преподавания данного раздела, цели, задачи, поурочное планирование,  требования к знаниям, умениям и навыкам.</a:t>
            </a:r>
          </a:p>
          <a:p>
            <a:pPr>
              <a:buNone/>
            </a:pPr>
            <a:r>
              <a:rPr lang="ru-RU" sz="2800" dirty="0" smtClean="0">
                <a:solidFill>
                  <a:schemeClr val="accent2">
                    <a:lumMod val="50000"/>
                  </a:schemeClr>
                </a:solidFill>
                <a:latin typeface="Cambria Math" pitchFamily="18" charset="0"/>
                <a:ea typeface="Cambria Math" pitchFamily="18" charset="0"/>
              </a:rPr>
              <a:t> При разработке учтены психолого-педагогические особенности восприятия учебного материала учащимися старшего школьного возраста, а так- же современные требования к преподаванию литературы с использованием информационных средств обучения.</a:t>
            </a:r>
            <a:endParaRPr lang="ru-RU" sz="2800" dirty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Методическая разработка посвящена разделу «Творчество  И.С. Тургенева»</a:t>
            </a:r>
            <a:endParaRPr lang="ru-RU" sz="28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2875"/>
          <a:ext cx="8848725" cy="69424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415"/>
                <a:gridCol w="2857520"/>
                <a:gridCol w="2286016"/>
                <a:gridCol w="785818"/>
                <a:gridCol w="1704956"/>
              </a:tblGrid>
              <a:tr h="1144281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421E"/>
                          </a:solidFill>
                        </a:rPr>
                        <a:t>Почему</a:t>
                      </a:r>
                      <a:r>
                        <a:rPr lang="ru-RU" sz="1400" baseline="0" dirty="0" smtClean="0">
                          <a:solidFill>
                            <a:srgbClr val="00421E"/>
                          </a:solidFill>
                        </a:rPr>
                        <a:t>  Р. Гамзатов считает, что мать – «великая раба»?</a:t>
                      </a:r>
                      <a:endParaRPr lang="ru-RU" sz="1400" dirty="0" smtClean="0">
                        <a:solidFill>
                          <a:srgbClr val="00421E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42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421E"/>
                          </a:solidFill>
                        </a:rPr>
                        <a:t>Учащиеся делают вывод: старики Базаровы</a:t>
                      </a:r>
                      <a:r>
                        <a:rPr lang="ru-RU" sz="1400" baseline="0" dirty="0" smtClean="0">
                          <a:solidFill>
                            <a:srgbClr val="00421E"/>
                          </a:solidFill>
                        </a:rPr>
                        <a:t> любят своего сына, уважают его, боятся быть помехой в его делах.</a:t>
                      </a:r>
                      <a:endParaRPr lang="ru-RU" sz="1400" dirty="0">
                        <a:solidFill>
                          <a:srgbClr val="0042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5570844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Вопросы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классу: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1 группа) Как Евгений относится к своим родителям? Любит ли он их?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2 группа) Можно ли назвать «Базарова добродетельным сыном? Докажите текстом.</a:t>
                      </a: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3 группа) Почему Базарову жизнь родителей кажется «глухой»?</a:t>
                      </a:r>
                    </a:p>
                    <a:p>
                      <a:endParaRPr lang="ru-RU" sz="800" b="1" baseline="0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Слово учителя: Обратим внимание на эпиграф Д.И. Писарева. Почему между Евгением и его родителями не могло быть духовной близости? Объединяет ли семью Базаровых наличием душевных качеств?</a:t>
                      </a:r>
                    </a:p>
                    <a:p>
                      <a:endParaRPr lang="ru-RU" sz="14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ru-RU" sz="1400" b="1" baseline="0" dirty="0" smtClean="0">
                        <a:solidFill>
                          <a:srgbClr val="00B0F0"/>
                        </a:solidFill>
                      </a:endParaRPr>
                    </a:p>
                    <a:p>
                      <a:endParaRPr lang="ru-RU" sz="1400" b="1" dirty="0">
                        <a:solidFill>
                          <a:srgbClr val="00B0F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00421E"/>
                          </a:solidFill>
                        </a:rPr>
                        <a:t>Самостоятельная работа учащихся в группах</a:t>
                      </a:r>
                      <a:r>
                        <a:rPr lang="ru-RU" sz="1400" baseline="0" dirty="0" smtClean="0">
                          <a:solidFill>
                            <a:srgbClr val="00421E"/>
                          </a:solidFill>
                        </a:rPr>
                        <a:t> </a:t>
                      </a:r>
                    </a:p>
                    <a:p>
                      <a:r>
                        <a:rPr lang="ru-RU" sz="1400" baseline="0" dirty="0" smtClean="0">
                          <a:solidFill>
                            <a:srgbClr val="00421E"/>
                          </a:solidFill>
                        </a:rPr>
                        <a:t>(3 группы)</a:t>
                      </a: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ru-RU" sz="1400" b="1" u="sng" baseline="0" dirty="0" smtClean="0">
                          <a:solidFill>
                            <a:srgbClr val="0070C0"/>
                          </a:solidFill>
                        </a:rPr>
                        <a:t>Вывод учащихся: </a:t>
                      </a:r>
                      <a:r>
                        <a:rPr lang="ru-RU" sz="1400" u="none" baseline="0" dirty="0" smtClean="0">
                          <a:solidFill>
                            <a:srgbClr val="00421E"/>
                          </a:solidFill>
                        </a:rPr>
                        <a:t>Евгенией любит своих родителей, отзывается о них с теплотой, их всех объединяет наличие душевных качеств: любовь, уважение.</a:t>
                      </a:r>
                    </a:p>
                    <a:p>
                      <a:r>
                        <a:rPr lang="ru-RU" sz="1400" u="none" baseline="0" dirty="0" smtClean="0">
                          <a:solidFill>
                            <a:srgbClr val="00421E"/>
                          </a:solidFill>
                        </a:rPr>
                        <a:t>Но мы понимаем, что  отсутствие духовного родства отделяет молодого человека от стариков.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15 мин</a:t>
                      </a: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 мин</a:t>
                      </a: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Роман «Отцы и дети»</a:t>
                      </a: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Вопросы 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 доске</a:t>
                      </a: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Эпиграф урока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гл. 21 романа</a:t>
                      </a: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214313"/>
          <a:ext cx="8848725" cy="6872466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1285853"/>
                <a:gridCol w="2357454"/>
                <a:gridCol w="2357454"/>
                <a:gridCol w="1071570"/>
                <a:gridCol w="1776394"/>
              </a:tblGrid>
              <a:tr h="3559335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Слово учителя: « В 1874 г. под впечатлением о романе И.С. Тургенева «Отцы и дети» художник В. Перов заканчивает картинку «Старики родители на могиле сына».</a:t>
                      </a:r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70C0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Работа с текстом. Прочитайте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последний абзац эпилога , сопоставьте его содержание  с репродукцией картины.</a:t>
                      </a:r>
                    </a:p>
                    <a:p>
                      <a:pPr algn="ctr"/>
                      <a:r>
                        <a:rPr lang="ru-RU" sz="1400" b="1" u="sng" baseline="0" dirty="0" smtClean="0">
                          <a:solidFill>
                            <a:srgbClr val="0070C0"/>
                          </a:solidFill>
                        </a:rPr>
                        <a:t>Вопрос:</a:t>
                      </a:r>
                    </a:p>
                    <a:p>
                      <a:pPr algn="l"/>
                      <a:r>
                        <a:rPr lang="ru-RU" sz="1400" b="1" u="none" baseline="0" dirty="0" smtClean="0">
                          <a:solidFill>
                            <a:srgbClr val="0070C0"/>
                          </a:solidFill>
                        </a:rPr>
                        <a:t>Какие раздумья и чувства вызывает у вас эта ассоциация?</a:t>
                      </a:r>
                      <a:endParaRPr lang="ru-RU" sz="1400" b="1" u="none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u="none" dirty="0" smtClean="0">
                          <a:solidFill>
                            <a:srgbClr val="00421E"/>
                          </a:solidFill>
                        </a:rPr>
                        <a:t>Сообщение ученика об истории создания данной картины</a:t>
                      </a:r>
                    </a:p>
                    <a:p>
                      <a:endParaRPr lang="ru-RU" sz="1400" b="1" dirty="0" smtClean="0">
                        <a:solidFill>
                          <a:srgbClr val="00421E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421E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421E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421E"/>
                        </a:solidFill>
                      </a:endParaRPr>
                    </a:p>
                    <a:p>
                      <a:endParaRPr lang="ru-RU" sz="1400" b="1" dirty="0" smtClean="0">
                        <a:solidFill>
                          <a:srgbClr val="00421E"/>
                        </a:solidFill>
                      </a:endParaRPr>
                    </a:p>
                    <a:p>
                      <a:r>
                        <a:rPr lang="ru-RU" sz="1400" b="1" dirty="0" smtClean="0">
                          <a:solidFill>
                            <a:srgbClr val="00421E"/>
                          </a:solidFill>
                        </a:rPr>
                        <a:t>Примерный ответ</a:t>
                      </a:r>
                      <a:r>
                        <a:rPr lang="ru-RU" sz="1400" b="1" baseline="0" dirty="0" smtClean="0">
                          <a:solidFill>
                            <a:srgbClr val="00421E"/>
                          </a:solidFill>
                        </a:rPr>
                        <a:t>  учащихся: «Для матерей нет горя больше, чем хоронить своих детей. Слова эпилога звучат как реквием. Горе родителей беспредельно»</a:t>
                      </a:r>
                      <a:endParaRPr lang="ru-RU" sz="1400" b="1" dirty="0">
                        <a:solidFill>
                          <a:srgbClr val="0042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10 мин</a:t>
                      </a: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9 мин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Картина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В. Перова</a:t>
                      </a:r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«Старики родители на могиле сына».</a:t>
                      </a:r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endParaRPr lang="ru-RU" sz="140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7030A0"/>
                          </a:solidFill>
                        </a:rPr>
                        <a:t>Роман</a:t>
                      </a:r>
                      <a:r>
                        <a:rPr lang="ru-RU" sz="1400" baseline="0" dirty="0" smtClean="0">
                          <a:solidFill>
                            <a:srgbClr val="7030A0"/>
                          </a:solidFill>
                        </a:rPr>
                        <a:t> «Отцы и дети»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  <a:tr h="2727186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Подведение итогов.</a:t>
                      </a:r>
                    </a:p>
                    <a:p>
                      <a:r>
                        <a:rPr lang="ru-RU" sz="1400" b="1" dirty="0" smtClean="0">
                          <a:solidFill>
                            <a:srgbClr val="FF0000"/>
                          </a:solidFill>
                        </a:rPr>
                        <a:t>Рефлексия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70C0"/>
                          </a:solidFill>
                        </a:rPr>
                        <a:t>Подведение итогов. Вывод.</a:t>
                      </a:r>
                      <a:r>
                        <a:rPr lang="ru-RU" sz="1400" b="1" baseline="0" dirty="0" smtClean="0">
                          <a:solidFill>
                            <a:srgbClr val="0070C0"/>
                          </a:solidFill>
                        </a:rPr>
                        <a:t> Выставление оценок.</a:t>
                      </a:r>
                      <a:endParaRPr lang="ru-RU" sz="1400" b="1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00421E"/>
                          </a:solidFill>
                        </a:rPr>
                        <a:t>Учащиеся высказывают свои выводы. Примерные ответы</a:t>
                      </a:r>
                      <a:r>
                        <a:rPr lang="ru-RU" sz="1400" b="1" baseline="0" dirty="0" smtClean="0">
                          <a:solidFill>
                            <a:srgbClr val="00421E"/>
                          </a:solidFill>
                        </a:rPr>
                        <a:t> учащихся: «Все мы – дети, мы в долгу  перед своими родителями  за жизнь, дарованную нам, мы ответственны за их душевный покой. Долгая жизнь родителей в наших руках».</a:t>
                      </a:r>
                      <a:endParaRPr lang="ru-RU" sz="1400" b="1" dirty="0">
                        <a:solidFill>
                          <a:srgbClr val="00421E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 мин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214290"/>
          <a:ext cx="8848725" cy="5420104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1428729"/>
                <a:gridCol w="3214710"/>
                <a:gridCol w="1857388"/>
                <a:gridCol w="785818"/>
                <a:gridCol w="1562080"/>
              </a:tblGrid>
              <a:tr h="542010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Домашнее</a:t>
                      </a:r>
                      <a:r>
                        <a:rPr lang="ru-RU" sz="1400" baseline="0" dirty="0" smtClean="0"/>
                        <a:t> задание</a:t>
                      </a:r>
                      <a:endParaRPr lang="ru-RU" sz="1400" dirty="0" smtClean="0"/>
                    </a:p>
                    <a:p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Найти</a:t>
                      </a:r>
                      <a:r>
                        <a:rPr lang="ru-RU" sz="1600" baseline="0" dirty="0" smtClean="0"/>
                        <a:t> определения понятия «нигилизм»  в различных источниках.</a:t>
                      </a: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/>
                        <a:t>Составить таблицу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 smtClean="0"/>
                    </a:p>
                    <a:p>
                      <a:r>
                        <a:rPr lang="ru-RU" sz="1400" dirty="0" smtClean="0"/>
                        <a:t>5 мин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1857362"/>
          <a:ext cx="3357586" cy="3071837"/>
        </p:xfrm>
        <a:graphic>
          <a:graphicData uri="http://schemas.openxmlformats.org/drawingml/2006/table">
            <a:tbl>
              <a:tblPr firstRow="1" bandRow="1">
                <a:tableStyleId>{AF606853-7671-496A-8E4F-DF71F8EC918B}</a:tableStyleId>
              </a:tblPr>
              <a:tblGrid>
                <a:gridCol w="1555954"/>
                <a:gridCol w="1801632"/>
              </a:tblGrid>
              <a:tr h="1119641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Взгляды Базарова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Соответствующие отрывки из текста</a:t>
                      </a:r>
                      <a:r>
                        <a:rPr lang="ru-RU" sz="1400" baseline="0" dirty="0" smtClean="0"/>
                        <a:t> романа</a:t>
                      </a:r>
                      <a:endParaRPr lang="ru-RU" sz="1400" b="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4880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научные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880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философские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880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политические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  <a:tr h="488049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эстетические</a:t>
                      </a:r>
                      <a:endParaRPr lang="ru-RU" sz="14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70C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48756" cy="535785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1. Тургенев И.С. Избранные сочинения./ Библиотека учителя/.- М., Художественная .литература., 1987.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2. История русского искусства. В2-х томах.- М., Госиздат. « Искусство», 1960.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3. Мельникова Е.Л. Проблемный урок, или как открывать знания с учениками: Пособие для учителя. – М., АПК и ПРО, 2002.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4. И.В. Золотарева, Т.И. Михайлова. Поурочные разработки по русской литературе. Первая половина 19 века. – М. «</a:t>
            </a:r>
            <a:r>
              <a:rPr lang="ru-RU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Вако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mbria" pitchFamily="18" charset="0"/>
              </a:rPr>
              <a:t>», 2005 г.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5.</a:t>
            </a:r>
            <a:r>
              <a:rPr lang="ru-RU" sz="14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Единая коллекция цифровых образовательных ресурсов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          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www. school – collection.edu.ru.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          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www. wikipedia.org.</a:t>
            </a: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           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www. 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о</a:t>
            </a:r>
            <a:r>
              <a:rPr lang="en-US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penklass.ru</a:t>
            </a:r>
            <a:endParaRPr lang="ru-RU" sz="2000" dirty="0" smtClean="0">
              <a:solidFill>
                <a:schemeClr val="bg1">
                  <a:lumMod val="85000"/>
                  <a:lumOff val="15000"/>
                </a:schemeClr>
              </a:solidFill>
              <a:latin typeface="Candara" pitchFamily="34" charset="0"/>
            </a:endParaRPr>
          </a:p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6. Поурочные разработки по литературе.- М.: </a:t>
            </a:r>
            <a:r>
              <a:rPr lang="ru-RU" sz="2000" dirty="0" err="1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Вако</a:t>
            </a: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Candara" pitchFamily="34" charset="0"/>
              </a:rPr>
              <a:t>, 2006.</a:t>
            </a:r>
          </a:p>
          <a:p>
            <a:pPr>
              <a:buNone/>
            </a:pPr>
            <a:endParaRPr lang="ru-RU" sz="2000" dirty="0">
              <a:solidFill>
                <a:schemeClr val="bg1">
                  <a:lumMod val="85000"/>
                  <a:lumOff val="15000"/>
                </a:schemeClr>
              </a:solidFill>
              <a:latin typeface="Cambria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pPr algn="ctr"/>
            <a:r>
              <a:rPr lang="ru-RU" sz="2800" b="1" u="sng" dirty="0" smtClean="0">
                <a:solidFill>
                  <a:srgbClr val="FF0000"/>
                </a:solidFill>
                <a:latin typeface="Book Antiqua" pitchFamily="18" charset="0"/>
              </a:rPr>
              <a:t>Список  литературы  для учителя</a:t>
            </a:r>
            <a:endParaRPr lang="ru-RU" sz="2800" b="1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1571612"/>
            <a:ext cx="8696356" cy="450851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1.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Русская литература </a:t>
            </a:r>
            <a:r>
              <a:rPr lang="en-US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XIX 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века. 10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кл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, часть 2. Под редакцией В.И. Коровина. Москва «Просвещение», 2006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2.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Батюто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А.И. Тургенев – романист. – Л., 1972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3.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Бялый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Г.А. Тургенев и русский реализм //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Бялый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Г.А. Русский реализм: От Тургенева к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чехову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. – Л., 1990.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4. Лебедев Ю.В. Роман И.С. Тургенева «Отцы и дети». – М., 1982.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5. Муратов А.Б. Тургенев – </a:t>
            </a:r>
            <a:r>
              <a:rPr lang="ru-RU" sz="1800" dirty="0" err="1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новелист</a:t>
            </a: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 (1870-1880-е годы).- Л., 1985.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6. Тургенев И.С. «Отцы и дети»</a:t>
            </a:r>
          </a:p>
          <a:p>
            <a:pPr>
              <a:buNone/>
            </a:pPr>
            <a:r>
              <a:rPr lang="ru-RU" sz="1800" dirty="0" smtClean="0">
                <a:solidFill>
                  <a:schemeClr val="bg1">
                    <a:lumMod val="85000"/>
                    <a:lumOff val="15000"/>
                  </a:schemeClr>
                </a:solidFill>
              </a:rPr>
              <a:t>7. Маркович В.М. Человек в романах И.С. Тургенева.- Л., 1975</a:t>
            </a:r>
            <a:endParaRPr lang="ru-RU" sz="1800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pPr algn="ctr"/>
            <a:r>
              <a:rPr lang="ru-RU" sz="2400" b="1" u="sng" dirty="0" smtClean="0">
                <a:solidFill>
                  <a:srgbClr val="FF0000"/>
                </a:solidFill>
                <a:latin typeface="Book Antiqua" pitchFamily="18" charset="0"/>
              </a:rPr>
              <a:t>Список  литературы  для учащихся</a:t>
            </a:r>
            <a:endParaRPr lang="ru-RU" sz="2400" b="1" u="sng" dirty="0">
              <a:solidFill>
                <a:srgbClr val="FF0000"/>
              </a:solidFill>
              <a:latin typeface="Book Antiqu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Головкина\Рабочий стол\hq-wallpapers_ru_abstraction3d_1035_1920x10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</p:txBody>
      </p:sp>
      <p:sp>
        <p:nvSpPr>
          <p:cNvPr id="5" name="Прямоугольник 4"/>
          <p:cNvSpPr/>
          <p:nvPr/>
        </p:nvSpPr>
        <p:spPr>
          <a:xfrm rot="20609157">
            <a:off x="53904" y="2569152"/>
            <a:ext cx="90590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cap="none" spc="50" dirty="0" smtClean="0">
                <a:ln w="11430"/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Спасибо за внимание!</a:t>
            </a:r>
            <a:endParaRPr lang="ru-RU" sz="8000" b="1" cap="none" spc="50" dirty="0">
              <a:ln w="11430"/>
              <a:solidFill>
                <a:srgbClr val="FF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одители Базарова — Арина Власьевна и Василий Иванович. Художник Д. Боровский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428728" y="0"/>
            <a:ext cx="642942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Старики-родители на могиле сы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742955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500042"/>
          <a:ext cx="8848726" cy="39466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9"/>
                <a:gridCol w="3848097"/>
              </a:tblGrid>
              <a:tr h="837645"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Отец</a:t>
                      </a:r>
                      <a:endParaRPr lang="ru-RU" sz="28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800" dirty="0" smtClean="0">
                          <a:solidFill>
                            <a:srgbClr val="0070C0"/>
                          </a:solidFill>
                          <a:latin typeface="Book Antiqua" pitchFamily="18" charset="0"/>
                        </a:rPr>
                        <a:t>Мать</a:t>
                      </a:r>
                      <a:endParaRPr lang="ru-RU" sz="2800" dirty="0">
                        <a:solidFill>
                          <a:srgbClr val="0070C0"/>
                        </a:solidFill>
                        <a:latin typeface="Book Antiqua" pitchFamily="18" charset="0"/>
                      </a:endParaRPr>
                    </a:p>
                  </a:txBody>
                  <a:tcPr/>
                </a:tc>
              </a:tr>
              <a:tr h="1739726"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Презабавный, хороший,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старик, батька ничего, был и в сите, и в решете, бедняга, старикашка, добрейший, чудак, много болтает, не имеет предрассудков и т.д.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Сердобольная,</a:t>
                      </a:r>
                      <a:r>
                        <a:rPr lang="ru-RU" sz="2400" b="1" baseline="0" dirty="0" smtClean="0">
                          <a:solidFill>
                            <a:srgbClr val="7030A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прекрасная женщина, она без хитростей и т.д.</a:t>
                      </a:r>
                      <a:endParaRPr lang="ru-RU" sz="2400" b="1" dirty="0">
                        <a:solidFill>
                          <a:srgbClr val="7030A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708777">
                <a:tc gridSpan="2"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Люди хорошие</a:t>
                      </a:r>
                      <a:endParaRPr lang="ru-RU" sz="2400" b="1" baseline="0" dirty="0" smtClean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народ не строгий</a:t>
                      </a:r>
                    </a:p>
                    <a:p>
                      <a:pPr algn="ctr"/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как опёнки на дупле</a:t>
                      </a:r>
                      <a:endParaRPr lang="ru-RU" sz="2400" b="1" dirty="0">
                        <a:solidFill>
                          <a:srgbClr val="FF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42875" y="142873"/>
          <a:ext cx="8848726" cy="6357962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4424363"/>
                <a:gridCol w="4424363"/>
              </a:tblGrid>
              <a:tr h="4556542">
                <a:tc>
                  <a:txBody>
                    <a:bodyPr/>
                    <a:lstStyle/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По ночам звучит надрывный кашель,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Старенькая женщина слегла.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Много лет она в квартире нашей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Одиноко в комнате жила.</a:t>
                      </a:r>
                    </a:p>
                    <a:p>
                      <a:pPr algn="ctr" fontAlgn="t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Письма были , но только очень редко.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И тогда, не замечая нас,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Всё ходила и шептала: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«Дети, вам ко мне собраться бы хоть раз.</a:t>
                      </a:r>
                    </a:p>
                    <a:p>
                      <a:pPr algn="ctr" fontAlgn="t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Ваша мать согнулась, поседела,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Что ж поделать – старость подошла.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Как бы хорошо мы посидели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Рядышком у этого стола.</a:t>
                      </a:r>
                    </a:p>
                    <a:p>
                      <a:pPr algn="ctr" fontAlgn="t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Вы под этот стол пешком ходили,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Песни пели до зари,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А теперь разъехались, уплыли.</a:t>
                      </a:r>
                    </a:p>
                    <a:p>
                      <a:pPr algn="ctr" fontAlgn="t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Вот, поди же, всех вас собери».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Заболела мать, и той же ночью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Телеграф не уставал кричать: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«Дети, срочно, только очень срочно,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Приезжайте, заболела мать!»</a:t>
                      </a:r>
                    </a:p>
                    <a:p>
                      <a:pPr algn="ctr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Из Одессы,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Таллина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, </a:t>
                      </a:r>
                      <a:r>
                        <a:rPr lang="ru-RU" sz="1400" b="1" dirty="0" err="1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Игарки</a:t>
                      </a: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Отложив до времени дела,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Дети собрались, да только жалко – 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У постели, а не у стола.</a:t>
                      </a:r>
                    </a:p>
                    <a:p>
                      <a:pPr algn="ctr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Гладили морщинистые руки,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Мягко серебряную прядь,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Для чего же дали вы разлуке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Так надолго перед нею стать?</a:t>
                      </a:r>
                    </a:p>
                    <a:p>
                      <a:pPr algn="ctr">
                        <a:buNone/>
                      </a:pPr>
                      <a:endParaRPr lang="ru-RU" sz="1400" b="1" dirty="0" smtClean="0">
                        <a:solidFill>
                          <a:srgbClr val="7030A0"/>
                        </a:solidFill>
                        <a:latin typeface="Book Antiqua" pitchFamily="18" charset="0"/>
                      </a:endParaRP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Мать ждала вас в дождь и в снегопады.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Тягостны бессонницы ночей: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Разве горя дожидаться надо,</a:t>
                      </a:r>
                    </a:p>
                    <a:p>
                      <a:pPr algn="ctr">
                        <a:buNone/>
                      </a:pPr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Чтоб приехать к матери своей?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18014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Неужели только телеграммы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Привели вас к скорым поездам?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Слушайте! У кого есть мама,</a:t>
                      </a:r>
                    </a:p>
                    <a:p>
                      <a:pPr algn="ctr">
                        <a:buNone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Book Antiqua" pitchFamily="18" charset="0"/>
                        </a:rPr>
                        <a:t>Приезжайте к ней без телеграмм! </a:t>
                      </a:r>
                    </a:p>
                    <a:p>
                      <a:endParaRPr lang="ru-RU" sz="1800" dirty="0" smtClean="0"/>
                    </a:p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785794"/>
            <a:ext cx="8858312" cy="585791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Цели и задачи раздела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Введение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Ожидаемые результаты изучения раздела «Творчество И.С. Тургенева»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Внутрипредметные и межпредметные связи</a:t>
            </a:r>
          </a:p>
          <a:p>
            <a:pPr marL="514350" indent="-514350">
              <a:buAutoNum type="arabicPeriod"/>
            </a:pPr>
            <a:endParaRPr lang="ru-RU" sz="2400" dirty="0" smtClean="0">
              <a:solidFill>
                <a:schemeClr val="accent2">
                  <a:lumMod val="50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Уровни изучения и усвоения учебного материала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Поурочное планирование раздела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Разработка урока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Приложение </a:t>
            </a:r>
          </a:p>
          <a:p>
            <a:pPr marL="514350" indent="-514350">
              <a:buAutoNum type="arabicPeriod"/>
            </a:pPr>
            <a:r>
              <a:rPr lang="ru-RU" sz="2800" b="1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Литература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64294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Содержание: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Базаров. Художник Д. Боровский. 1980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785918" y="0"/>
            <a:ext cx="5857916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8848756" cy="6500858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sz="2400" dirty="0" smtClean="0">
              <a:latin typeface="Arial Black" pitchFamily="34" charset="0"/>
            </a:endParaRPr>
          </a:p>
          <a:p>
            <a:pPr algn="ctr">
              <a:buNone/>
            </a:pPr>
            <a:endParaRPr lang="ru-RU" sz="2400" dirty="0" smtClean="0">
              <a:latin typeface="Arial Black" pitchFamily="34" charset="0"/>
            </a:endParaRPr>
          </a:p>
          <a:p>
            <a:pPr algn="ctr">
              <a:buNone/>
            </a:pPr>
            <a:r>
              <a:rPr lang="ru-RU" sz="2400" dirty="0" smtClean="0">
                <a:solidFill>
                  <a:srgbClr val="00B050"/>
                </a:solidFill>
                <a:latin typeface="Arial Black" pitchFamily="34" charset="0"/>
              </a:rPr>
              <a:t>Базаров – человек реального, полезного дела.</a:t>
            </a:r>
          </a:p>
          <a:p>
            <a:pPr algn="ctr">
              <a:buNone/>
            </a:pPr>
            <a:r>
              <a:rPr lang="ru-RU" sz="2800" dirty="0" smtClean="0">
                <a:latin typeface="Monotype Corsiva" pitchFamily="66" charset="0"/>
              </a:rPr>
              <a:t>                 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Д.И.Писарёв</a:t>
            </a: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endParaRPr lang="ru-RU" sz="2800" dirty="0" smtClean="0">
              <a:solidFill>
                <a:srgbClr val="FF0000"/>
              </a:solidFill>
              <a:latin typeface="Monotype Corsiva" pitchFamily="66" charset="0"/>
            </a:endParaRPr>
          </a:p>
          <a:p>
            <a:pPr algn="ctr">
              <a:buNone/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Тревожится о сыне постоянно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00B050"/>
                </a:solidFill>
                <a:latin typeface="Arial Black" pitchFamily="34" charset="0"/>
              </a:rPr>
              <a:t>Святой любви великая раба.</a:t>
            </a:r>
          </a:p>
          <a:p>
            <a:pPr algn="ctr">
              <a:buNone/>
            </a:pPr>
            <a:r>
              <a:rPr lang="ru-RU" sz="2800" dirty="0" smtClean="0">
                <a:solidFill>
                  <a:srgbClr val="FF0000"/>
                </a:solidFill>
                <a:latin typeface="Arial Black" pitchFamily="34" charset="0"/>
              </a:rPr>
              <a:t>                              </a:t>
            </a:r>
            <a:r>
              <a:rPr lang="ru-RU" sz="2800" dirty="0" smtClean="0">
                <a:solidFill>
                  <a:srgbClr val="FF0000"/>
                </a:solidFill>
                <a:latin typeface="Monotype Corsiva" pitchFamily="66" charset="0"/>
              </a:rPr>
              <a:t>Р. Гамзатов</a:t>
            </a:r>
            <a:endParaRPr lang="ru-RU" sz="2800" dirty="0">
              <a:solidFill>
                <a:srgbClr val="FF00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turgenev-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1000108"/>
            <a:ext cx="7488238" cy="5500726"/>
          </a:xfrm>
          <a:prstGeom prst="rect">
            <a:avLst/>
          </a:prstGeom>
          <a:noFill/>
        </p:spPr>
      </p:pic>
      <p:sp>
        <p:nvSpPr>
          <p:cNvPr id="11" name="Содержимое 10"/>
          <p:cNvSpPr>
            <a:spLocks noGrp="1"/>
          </p:cNvSpPr>
          <p:nvPr>
            <p:ph idx="1"/>
          </p:nvPr>
        </p:nvSpPr>
        <p:spPr>
          <a:xfrm>
            <a:off x="214282" y="214290"/>
            <a:ext cx="8777318" cy="6429420"/>
          </a:xfrm>
        </p:spPr>
        <p:txBody>
          <a:bodyPr>
            <a:normAutofit/>
          </a:bodyPr>
          <a:lstStyle/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 algn="r">
              <a:buNone/>
            </a:pPr>
            <a:endParaRPr lang="ru-RU" sz="4800" b="1" dirty="0" smtClean="0">
              <a:latin typeface="Monotype Corsiva" pitchFamily="66" charset="0"/>
            </a:endParaRPr>
          </a:p>
          <a:p>
            <a:pPr>
              <a:buNone/>
            </a:pPr>
            <a:r>
              <a:rPr lang="ru-RU" sz="4800" b="1" dirty="0" smtClean="0">
                <a:latin typeface="Monotype Corsiva" pitchFamily="66" charset="0"/>
              </a:rPr>
              <a:t>        </a:t>
            </a:r>
            <a:r>
              <a:rPr lang="ru-RU" sz="48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Monotype Corsiva" pitchFamily="66" charset="0"/>
              </a:rPr>
              <a:t>1818-1883 гг.</a:t>
            </a:r>
            <a:endParaRPr lang="ru-RU" sz="4800" b="1" dirty="0">
              <a:solidFill>
                <a:schemeClr val="tx1">
                  <a:lumMod val="85000"/>
                  <a:lumOff val="15000"/>
                </a:schemeClr>
              </a:solidFill>
              <a:latin typeface="Monotype Corsiva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714356"/>
            <a:ext cx="8715436" cy="6000792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2000" b="1" u="sng" dirty="0" smtClean="0">
              <a:solidFill>
                <a:srgbClr val="FF0000"/>
              </a:solidFill>
              <a:latin typeface="Cambria Math" pitchFamily="18" charset="0"/>
              <a:ea typeface="Cambria Math" pitchFamily="18" charset="0"/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  <a:latin typeface="Cambria Math" pitchFamily="18" charset="0"/>
                <a:ea typeface="Cambria Math" pitchFamily="18" charset="0"/>
              </a:rPr>
              <a:t>Новизна курса:</a:t>
            </a:r>
            <a:r>
              <a:rPr lang="ru-RU" sz="2400" u="sng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0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Cambria Math" pitchFamily="18" charset="0"/>
                <a:cs typeface="Times New Roman" pitchFamily="18" charset="0"/>
              </a:rPr>
              <a:t>Раздел «Творчество И.С. Тургенева ведётся с использованием методических приемов, которые направлены на повышение уровня  самообразования. При изучении данного раздела акцент делается на чтение произведения и углубленное его толкование, также расширяются сведения о биографии писателя, углубляется работа по осмыслению прочитанного, активно привлекается критическая и справочная литература.</a:t>
            </a:r>
          </a:p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  <a:latin typeface="Cambria Math" pitchFamily="18" charset="0"/>
                <a:ea typeface="Cambria Math" pitchFamily="18" charset="0"/>
              </a:rPr>
              <a:t>При изучении литературы в старших классах определяющим становится творческих подход с использованием информационных технологий. Это способствует тому, что учащиеся больше работают самостоятельно.</a:t>
            </a:r>
            <a:endParaRPr lang="ru-RU" sz="2400" dirty="0">
              <a:solidFill>
                <a:srgbClr val="002060"/>
              </a:solidFill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14356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Введение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00042"/>
            <a:ext cx="9144000" cy="607223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конце старшего школьного возраста учащиеся полностью овладевают своими познавательными процессами(восприятием, памятью, воображением, мышлением), а также вниманием, подчиняя их определенным задачам жизни и деятельности.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Наблюдение становиться еще более целенаправленным и систематичным. Развивается такое качество личности, как наблюдательность. Увеличивается роль отвлеченного словесно-логического, смыслового запоминания.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Старшие школьники неизмеримо шире пользуются приемами запоминания – составлением планов и схем текста, конспектов, выделением и подчеркиванием основных мыслей, сравнением, соотношение нового с уже известным.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Заметно развивается и совершенствуется способность к переключению и распределению внимания.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 влиянием специфической организации учебной деятельности существенные изменения происходят в мыслительной деятельности старших школьников, в характере умственной работы. Все большее и большее значение приобретают уроки типа лекции, самостоятельное выполнение практических работ, написание рефератов, все чаще и чаще старшему школьнику приходится самостоятельно разбираться в изучаемом материале, в результате чего мышление приобретает все более активный, самостоятельный и творческий характер.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Мыслительная деятельность характеризуется более высоким уровнем обобщения и абстрагирования, нарастающей тенденции к причинному объяснению явлений, умением аргументировать, доказывать истинность или ложность отдельных положений, делать глубокие выводы, связывать изучаемое в систему. Развивается критичность мышления.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 концу обучения старший школьник должен овладевать умением самостоятельно мыслить, овладеть методикой и техникой самостоятельной умственной работы, самостоятельного добывания знаний.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Учителям следует учесть, что старшие школьники склонны обращать большое внимание на аргументированность и доказательность тех или иных положений.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Задача учителя –так направить ход  обсуждения, чтобы ученик самостоятельно пришел к правильному заключению.</a:t>
            </a:r>
          </a:p>
          <a:p>
            <a:pPr>
              <a:buNone/>
            </a:pPr>
            <a:r>
              <a:rPr lang="ru-RU" sz="1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Потребность самостоятельно оценить  литературное произведение со свойственной учащимся критичностью мышления и категоричностью суждений, да еще при неразвитости вкусов или недостатке общей культуры, приводит порой к поверхностному пониманию достоинств художественного произведения.</a:t>
            </a: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1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42852"/>
            <a:ext cx="8686800" cy="357190"/>
          </a:xfrm>
        </p:spPr>
        <p:txBody>
          <a:bodyPr>
            <a:norm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Учебная деятельность и умственное  развитие старшего школьника</a:t>
            </a:r>
            <a:endParaRPr lang="ru-RU" sz="1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Documents and Settings\Светлана Викторовна\Рабочий стол\праздник, посв.23 февр\P226094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3786190"/>
            <a:ext cx="3286148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Головкина\Рабочий стол\Верьясова С.В\фото конференция\PICT00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14942" y="1214422"/>
            <a:ext cx="3357586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Содержимое 3" descr="C:\Documents and Settings\Головкина\Рабочий стол\Верьясова С.В\фото конференция 2009 г. день права\15.10.2009 022.jpg"/>
          <p:cNvPicPr>
            <a:picLocks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348" y="1214422"/>
            <a:ext cx="400052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Documents and Settings\Светлана Викторовна\Рабочий стол\Новая папка (2)\100_3246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786191"/>
            <a:ext cx="407196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8991600" cy="5643602"/>
          </a:xfrm>
        </p:spPr>
        <p:txBody>
          <a:bodyPr>
            <a:normAutofit fontScale="85000" lnSpcReduction="20000"/>
          </a:bodyPr>
          <a:lstStyle/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      </a:t>
            </a: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 algn="ctr">
              <a:buNone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Урок-лекция с использованием ИТ   </a:t>
            </a: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Урок - исследование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       </a:t>
            </a: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endParaRPr lang="ru-RU" sz="1400" b="1" dirty="0" smtClean="0">
              <a:solidFill>
                <a:srgbClr val="00B050"/>
              </a:solidFill>
            </a:endParaRP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</a:t>
            </a:r>
          </a:p>
          <a:p>
            <a:pPr>
              <a:buFontTx/>
              <a:buChar char="-"/>
            </a:pPr>
            <a:r>
              <a:rPr lang="ru-RU" sz="1400" b="1" dirty="0" smtClean="0">
                <a:solidFill>
                  <a:srgbClr val="00B050"/>
                </a:solidFill>
              </a:rPr>
              <a:t>                                              </a:t>
            </a:r>
            <a:r>
              <a:rPr lang="ru-RU" sz="1400" b="1" dirty="0" smtClean="0">
                <a:solidFill>
                  <a:srgbClr val="FFFF00"/>
                </a:solidFill>
              </a:rPr>
              <a:t>Урок – экскурсия                                                                                       Урок -  диспут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42908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Технология и формы организации деятельности на уроке</a:t>
            </a:r>
            <a:endParaRPr lang="ru-RU" sz="2800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00108"/>
            <a:ext cx="8991600" cy="57150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Цель раздела: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Познакомить учащихся с биографией И.С. Тургенева, раскрыть идейно - </a:t>
            </a:r>
          </a:p>
          <a:p>
            <a:pPr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художественное своеобразие романа «Отцы и дети».</a:t>
            </a:r>
          </a:p>
          <a:p>
            <a:pPr>
              <a:buNone/>
            </a:pPr>
            <a:endParaRPr lang="ru-RU" sz="2000" b="1" u="sng" dirty="0" smtClean="0">
              <a:solidFill>
                <a:srgbClr val="00B0F0"/>
              </a:solidFill>
            </a:endParaRPr>
          </a:p>
          <a:p>
            <a:pPr>
              <a:buNone/>
            </a:pPr>
            <a:r>
              <a:rPr lang="ru-RU" sz="2400" b="1" u="sng" dirty="0" smtClean="0">
                <a:solidFill>
                  <a:srgbClr val="FF0000"/>
                </a:solidFill>
              </a:rPr>
              <a:t>Задачи: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1. Проверка уровня знаний учащихся по биографии писателя и роману «Отцы и дети»;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2. Развитие навыков работы с текстом, обеспечение развития речи учащихся  путем самостоятельного формирования выводов и обобщений;</a:t>
            </a:r>
          </a:p>
          <a:p>
            <a:pPr marL="457200" indent="-457200">
              <a:buNone/>
            </a:pPr>
            <a:r>
              <a:rPr lang="ru-RU" sz="2000" dirty="0" smtClean="0">
                <a:solidFill>
                  <a:srgbClr val="002060"/>
                </a:solidFill>
              </a:rPr>
              <a:t>3. Формирование нравственных идеалов(добра, любви к родителям, уважения к старшим, дружбы и т.д.).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Цель и задачи раздела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6"/>
            <a:ext cx="9144000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Segoe UI" pitchFamily="34" charset="0"/>
                <a:cs typeface="Segoe UI" pitchFamily="34" charset="0"/>
              </a:rPr>
              <a:t>В результате  изучения раздела ученик </a:t>
            </a:r>
          </a:p>
          <a:p>
            <a:pPr>
              <a:buNone/>
            </a:pPr>
            <a:r>
              <a:rPr lang="ru-RU" sz="2000" b="1" u="sng" dirty="0" smtClean="0">
                <a:solidFill>
                  <a:srgbClr val="002060"/>
                </a:solidFill>
              </a:rPr>
              <a:t>должен знать: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 Содержание изученного произведения («Отцы и дети»);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2. Основные факты жизни и творчества Тургенева;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3. Историко-культурный контекст и творческую историю романа «Отцы и дети»;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4. Основные теоретико-литературные понятия.</a:t>
            </a:r>
          </a:p>
          <a:p>
            <a:pPr>
              <a:buNone/>
            </a:pPr>
            <a:r>
              <a:rPr lang="ru-RU" sz="1800" b="1" u="sng" dirty="0" smtClean="0">
                <a:solidFill>
                  <a:srgbClr val="002060"/>
                </a:solidFill>
              </a:rPr>
              <a:t>уметь: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1. Воспроизводить содержание литературного произведения;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2. Анализировать литературное произведение, используя сведения по истории и теории литературы (тематика, проблематика, система образования, особенности композиции, изобразительно- выразительные средства языка и др.);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3. Анализировать эпизод (сцену)из произведения;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4. Соотносить произведение с фактами общественной жизни;</a:t>
            </a:r>
          </a:p>
          <a:p>
            <a:pPr>
              <a:buNone/>
            </a:pPr>
            <a:r>
              <a:rPr lang="ru-RU" sz="1800" dirty="0" smtClean="0">
                <a:solidFill>
                  <a:srgbClr val="002060"/>
                </a:solidFill>
              </a:rPr>
              <a:t>5. Выявлять авторскую  позицию и формировать свое отношение к прочитанному произведению.</a:t>
            </a:r>
          </a:p>
          <a:p>
            <a:pPr algn="ctr">
              <a:buAutoNum type="arabicPeriod"/>
            </a:pPr>
            <a:endParaRPr lang="ru-RU" sz="1800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290"/>
            <a:ext cx="8686800" cy="714380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Ожидаемые результаты раздела 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«Творчество И.С. Тургенева»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800" decel="100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800" decel="100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800" decel="100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00108"/>
            <a:ext cx="8848756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 smtClean="0">
                <a:solidFill>
                  <a:srgbClr val="00421E"/>
                </a:solidFill>
                <a:latin typeface="Times New Roman" pitchFamily="18" charset="0"/>
                <a:cs typeface="Times New Roman" pitchFamily="18" charset="0"/>
              </a:rPr>
              <a:t>Учителю важно предусмотреть весь процесс чтения учащихся (восприятие, понимания, осмысление, анализ, интерпретация, оценка прочитанного). Только в этом случае школьники приходят к самостоятельному чтению грамотными читателями, могут обсудить произведение, высказать свое аргументированное суждение о прочитанном романе. В решении этой задачи особую роль играют межпредметные и внутрипредметные связи:</a:t>
            </a:r>
          </a:p>
          <a:p>
            <a:pPr>
              <a:buFontTx/>
              <a:buChar char="-"/>
            </a:pPr>
            <a:endParaRPr lang="ru-RU" sz="2000" dirty="0" smtClean="0"/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Обращение к иллюстрациям художников , к музыке;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Связь с курсом истории;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Стихи И. Северянина;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Музей – заповедник И.С. Тургенева</a:t>
            </a:r>
          </a:p>
          <a:p>
            <a:pPr>
              <a:buFontTx/>
              <a:buChar char="-"/>
            </a:pPr>
            <a:r>
              <a:rPr lang="ru-RU" sz="2000" b="1" dirty="0" smtClean="0">
                <a:solidFill>
                  <a:srgbClr val="002060"/>
                </a:solidFill>
              </a:rPr>
              <a:t>Произведения Н.А. Некрасова, Л.Н. Толстого, С-Щедрина.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400032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Внутрипредметные и межпредметные связи</a:t>
            </a:r>
            <a:endParaRPr lang="ru-RU" sz="2400" b="1" i="1" dirty="0">
              <a:solidFill>
                <a:srgbClr val="FF0066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0</TotalTime>
  <Words>2850</Words>
  <Application>Microsoft Office PowerPoint</Application>
  <PresentationFormat>Bildschirmpräsentation (4:3)</PresentationFormat>
  <Paragraphs>481</Paragraphs>
  <Slides>32</Slides>
  <Notes>0</Notes>
  <HiddenSlides>7</HiddenSlides>
  <MMClips>0</MMClips>
  <ScaleCrop>false</ScaleCrop>
  <HeadingPairs>
    <vt:vector size="6" baseType="variant">
      <vt:variant>
        <vt:lpstr>Design</vt:lpstr>
      </vt:variant>
      <vt:variant>
        <vt:i4>1</vt:i4>
      </vt:variant>
      <vt:variant>
        <vt:lpstr>Folientitel</vt:lpstr>
      </vt:variant>
      <vt:variant>
        <vt:i4>32</vt:i4>
      </vt:variant>
      <vt:variant>
        <vt:lpstr>Zielgruppenorientierte Präsentationen</vt:lpstr>
      </vt:variant>
      <vt:variant>
        <vt:i4>7</vt:i4>
      </vt:variant>
    </vt:vector>
  </HeadingPairs>
  <TitlesOfParts>
    <vt:vector size="40" baseType="lpstr">
      <vt:lpstr>Бумажная</vt:lpstr>
      <vt:lpstr>PowerPoint-Präsentation</vt:lpstr>
      <vt:lpstr>Методическая разработка посвящена разделу «Творчество  И.С. Тургенева»</vt:lpstr>
      <vt:lpstr>Содержание: </vt:lpstr>
      <vt:lpstr>Введение</vt:lpstr>
      <vt:lpstr>Учебная деятельность и умственное  развитие старшего школьника</vt:lpstr>
      <vt:lpstr>Технология и формы организации деятельности на уроке</vt:lpstr>
      <vt:lpstr>Цель и задачи раздела</vt:lpstr>
      <vt:lpstr>          Ожидаемые результаты раздела  «Творчество И.С. Тургенева»</vt:lpstr>
      <vt:lpstr>Внутрипредметные и межпредметные связи</vt:lpstr>
      <vt:lpstr>Уровни изучения и усвоения учебного материала по литературе</vt:lpstr>
      <vt:lpstr>PowerPoint-Präsentation</vt:lpstr>
      <vt:lpstr>PowerPoint-Präsentation</vt:lpstr>
      <vt:lpstr>Результаты уровня учебных достижений обучающихся по итогам изучения темы: «Творчество И.С. Тургенева»</vt:lpstr>
      <vt:lpstr>Поурочное планирование раздела «Творчество И.С. Тургенева» На изучение раздела «Творчество И.С, Тургенева»  отводится в тематическом планировании 10 часов + 2 часа на развитие речи</vt:lpstr>
      <vt:lpstr>PowerPoint-Präsentation</vt:lpstr>
      <vt:lpstr>                                                                                                                                                                                                                        Разработка урока  Тема: «Базаров и его родители» класс – 10 Дата проведения: Май Тип урока: урок - беседа Время: 2 часа Цель урока: Рассмотреть взаимоотношения Базарова с родителями</vt:lpstr>
      <vt:lpstr>План урока</vt:lpstr>
      <vt:lpstr>Этапы и виды деятельности учащихся и учителя</vt:lpstr>
      <vt:lpstr>PowerPoint-Präsentation</vt:lpstr>
      <vt:lpstr>PowerPoint-Präsentation</vt:lpstr>
      <vt:lpstr>PowerPoint-Präsentation</vt:lpstr>
      <vt:lpstr>PowerPoint-Präsentation</vt:lpstr>
      <vt:lpstr>Список  литературы  для учителя</vt:lpstr>
      <vt:lpstr>Список  литературы  для учащихся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Произвольный показ 1</vt:lpstr>
      <vt:lpstr>Произвольный показ 2</vt:lpstr>
      <vt:lpstr>Произвольный показ 3</vt:lpstr>
      <vt:lpstr>Произвольный показ 4</vt:lpstr>
      <vt:lpstr>Произвольный показ 5</vt:lpstr>
      <vt:lpstr>Произвольный показ 6</vt:lpstr>
      <vt:lpstr>Произвольный показ 7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по теме:  «Творчество И.С. Тургенева».</dc:title>
  <dc:creator>Thomas</dc:creator>
  <cp:lastModifiedBy>Thomas</cp:lastModifiedBy>
  <cp:revision>127</cp:revision>
  <dcterms:modified xsi:type="dcterms:W3CDTF">2011-01-23T14:33:53Z</dcterms:modified>
</cp:coreProperties>
</file>