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85" r:id="rId5"/>
    <p:sldId id="265" r:id="rId6"/>
    <p:sldId id="260" r:id="rId7"/>
    <p:sldId id="261" r:id="rId8"/>
    <p:sldId id="262" r:id="rId9"/>
    <p:sldId id="267" r:id="rId10"/>
    <p:sldId id="268" r:id="rId11"/>
    <p:sldId id="272" r:id="rId12"/>
    <p:sldId id="269" r:id="rId13"/>
    <p:sldId id="273" r:id="rId14"/>
    <p:sldId id="274" r:id="rId15"/>
    <p:sldId id="275" r:id="rId16"/>
    <p:sldId id="271" r:id="rId17"/>
    <p:sldId id="276" r:id="rId18"/>
    <p:sldId id="277" r:id="rId19"/>
    <p:sldId id="278" r:id="rId20"/>
    <p:sldId id="279" r:id="rId21"/>
    <p:sldId id="280" r:id="rId22"/>
    <p:sldId id="281" r:id="rId23"/>
    <p:sldId id="284" r:id="rId24"/>
    <p:sldId id="28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‹Nr.›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‹Nr.›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‹Nr.›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‹Nr.›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  <a:t>УРОК     МХК , 8 класс</a:t>
            </a:r>
            <a:b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  <a:t>Программа  В.Г. </a:t>
            </a:r>
            <a:r>
              <a:rPr lang="ru-RU" sz="2000" dirty="0" err="1" smtClean="0">
                <a:solidFill>
                  <a:srgbClr val="7030A0"/>
                </a:solidFill>
                <a:latin typeface="Monotype Corsiva" pitchFamily="66" charset="0"/>
              </a:rPr>
              <a:t>Маранцмана</a:t>
            </a:r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  <a:t>Автор    работы: учитель МОУ СОШ № 178 </a:t>
            </a:r>
            <a:b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  <a:t>города Н.Новгорода   </a:t>
            </a:r>
            <a:b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400" dirty="0" err="1" smtClean="0">
                <a:solidFill>
                  <a:srgbClr val="7030A0"/>
                </a:solidFill>
                <a:latin typeface="Monotype Corsiva" pitchFamily="66" charset="0"/>
              </a:rPr>
              <a:t>Гундрова</a:t>
            </a:r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  Наталья  Николаевна </a:t>
            </a:r>
            <a:endParaRPr lang="ru-RU" sz="24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642918"/>
            <a:ext cx="7772400" cy="178595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  <a:latin typeface="Monotype Corsiva" pitchFamily="66" charset="0"/>
              </a:rPr>
              <a:t>ПРЕОБРАЖЕНИЯ ЖИВОТНЫХ и ЛЮДЕЙ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008502" cy="977486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Кентавры, в греческой мифологии дикие существа, полулюди-полукони, обитатели гор и лесных чащ. Они рождены от </a:t>
            </a:r>
            <a:r>
              <a:rPr lang="ru-RU" i="1" dirty="0" err="1" smtClean="0">
                <a:solidFill>
                  <a:srgbClr val="002060"/>
                </a:solidFill>
              </a:rPr>
              <a:t>Иксиона</a:t>
            </a:r>
            <a:r>
              <a:rPr lang="ru-RU" i="1" dirty="0" smtClean="0">
                <a:solidFill>
                  <a:srgbClr val="002060"/>
                </a:solidFill>
              </a:rPr>
              <a:t>, сына Ареса, и тучи, принявшей по воле Зевса облик Геры.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</a:rPr>
              <a:t>КЕНТАВРЫ В ГРЕЧЕСКОЙ МИФОЛОГИИ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8194" name="Picture 2" descr="E:\lalbum_1801175107.p_1801175456_27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357430"/>
            <a:ext cx="5524500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rgbClr val="002060"/>
                </a:solidFill>
              </a:rPr>
              <a:t>КЕНТАВР ХИРОН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321970" cy="4525963"/>
          </a:xfrm>
        </p:spPr>
        <p:txBody>
          <a:bodyPr>
            <a:normAutofit fontScale="92500"/>
          </a:bodyPr>
          <a:lstStyle/>
          <a:p>
            <a:pPr algn="just"/>
            <a:r>
              <a:rPr lang="ru-RU" i="1" dirty="0" smtClean="0">
                <a:solidFill>
                  <a:srgbClr val="002060"/>
                </a:solidFill>
              </a:rPr>
              <a:t>Кентавр - воплощение сельской дикости и гневливости, но "справедливейший из кентавров" - </a:t>
            </a:r>
            <a:r>
              <a:rPr lang="ru-RU" i="1" dirty="0" err="1" smtClean="0">
                <a:solidFill>
                  <a:srgbClr val="002060"/>
                </a:solidFill>
              </a:rPr>
              <a:t>Хирон</a:t>
            </a:r>
            <a:r>
              <a:rPr lang="ru-RU" i="1" dirty="0" smtClean="0">
                <a:solidFill>
                  <a:srgbClr val="002060"/>
                </a:solidFill>
              </a:rPr>
              <a:t>) был наставником Ахиллеса и Эскулапа, которых обучил искусствам музыки, собаководства, ратному делу и даже медицине и хирургии.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7" name="Содержимое 6" descr="centaurs0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89621" y="1770063"/>
            <a:ext cx="3425718" cy="4159267"/>
          </a:xfrm>
        </p:spPr>
      </p:pic>
      <p:sp>
        <p:nvSpPr>
          <p:cNvPr id="5" name="TextBox 4"/>
          <p:cNvSpPr txBox="1"/>
          <p:nvPr/>
        </p:nvSpPr>
        <p:spPr>
          <a:xfrm>
            <a:off x="4786314" y="6072206"/>
            <a:ext cx="4357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002060"/>
                </a:solidFill>
              </a:rPr>
              <a:t>Реньо</a:t>
            </a:r>
            <a:r>
              <a:rPr lang="ru-RU" dirty="0" smtClean="0">
                <a:solidFill>
                  <a:srgbClr val="002060"/>
                </a:solidFill>
              </a:rPr>
              <a:t> Жан Батист « Воспитание Ахилла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кентавром </a:t>
            </a:r>
            <a:r>
              <a:rPr lang="ru-RU" dirty="0" err="1" smtClean="0">
                <a:solidFill>
                  <a:srgbClr val="002060"/>
                </a:solidFill>
              </a:rPr>
              <a:t>Хироном</a:t>
            </a:r>
            <a:r>
              <a:rPr lang="ru-RU" dirty="0" smtClean="0">
                <a:solidFill>
                  <a:srgbClr val="002060"/>
                </a:solidFill>
              </a:rPr>
              <a:t>», 1782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079940" cy="4506220"/>
          </a:xfrm>
        </p:spPr>
        <p:txBody>
          <a:bodyPr>
            <a:normAutofit/>
          </a:bodyPr>
          <a:lstStyle/>
          <a:p>
            <a:pPr algn="just"/>
            <a:r>
              <a:rPr lang="ru-RU" sz="2400" i="1" dirty="0" err="1" smtClean="0">
                <a:solidFill>
                  <a:srgbClr val="002060"/>
                </a:solidFill>
              </a:rPr>
              <a:t>Несс</a:t>
            </a:r>
            <a:r>
              <a:rPr lang="ru-RU" sz="2400" i="1" dirty="0" smtClean="0">
                <a:solidFill>
                  <a:srgbClr val="002060"/>
                </a:solidFill>
              </a:rPr>
              <a:t> ·  один из кентавров, известный своим коварством. После битвы Геракла с кентаврами жил у реки Эвен, перевозил за плату путников. Когда переправлялся через реку Геракл, </a:t>
            </a:r>
            <a:r>
              <a:rPr lang="ru-RU" sz="2400" i="1" dirty="0" err="1" smtClean="0">
                <a:solidFill>
                  <a:srgbClr val="002060"/>
                </a:solidFill>
              </a:rPr>
              <a:t>Несс</a:t>
            </a:r>
            <a:r>
              <a:rPr lang="ru-RU" sz="2400" i="1" dirty="0" smtClean="0">
                <a:solidFill>
                  <a:srgbClr val="002060"/>
                </a:solidFill>
              </a:rPr>
              <a:t>, перевозивший молодую жену Геракла </a:t>
            </a:r>
            <a:r>
              <a:rPr lang="ru-RU" sz="2400" i="1" dirty="0" err="1" smtClean="0">
                <a:solidFill>
                  <a:srgbClr val="002060"/>
                </a:solidFill>
              </a:rPr>
              <a:t>Деяниру</a:t>
            </a:r>
            <a:r>
              <a:rPr lang="ru-RU" sz="2400" i="1" dirty="0" smtClean="0">
                <a:solidFill>
                  <a:srgbClr val="002060"/>
                </a:solidFill>
              </a:rPr>
              <a:t>, покусился на ее честь. Она закричала, и Геракл, переплывший реку вплавь, пронзил </a:t>
            </a:r>
            <a:r>
              <a:rPr lang="ru-RU" sz="2400" i="1" dirty="0" err="1" smtClean="0">
                <a:solidFill>
                  <a:srgbClr val="002060"/>
                </a:solidFill>
              </a:rPr>
              <a:t>Несса</a:t>
            </a:r>
            <a:r>
              <a:rPr lang="ru-RU" sz="2400" i="1" dirty="0" smtClean="0">
                <a:solidFill>
                  <a:srgbClr val="002060"/>
                </a:solidFill>
              </a:rPr>
              <a:t> стрелой. Умирающий кентавр, желая отомстить Гераклу, посоветовал </a:t>
            </a:r>
            <a:r>
              <a:rPr lang="ru-RU" sz="2400" i="1" dirty="0" err="1" smtClean="0">
                <a:solidFill>
                  <a:srgbClr val="002060"/>
                </a:solidFill>
              </a:rPr>
              <a:t>Деянире</a:t>
            </a:r>
            <a:r>
              <a:rPr lang="ru-RU" sz="2400" i="1" dirty="0" smtClean="0">
                <a:solidFill>
                  <a:srgbClr val="002060"/>
                </a:solidFill>
              </a:rPr>
              <a:t> собрать его кровь, так как она якобы поможет ей сохранить любовь Геракла . Впоследствии </a:t>
            </a:r>
            <a:r>
              <a:rPr lang="ru-RU" sz="2400" i="1" dirty="0" err="1" smtClean="0">
                <a:solidFill>
                  <a:srgbClr val="002060"/>
                </a:solidFill>
              </a:rPr>
              <a:t>Деянира</a:t>
            </a:r>
            <a:r>
              <a:rPr lang="ru-RU" sz="2400" i="1" dirty="0" smtClean="0">
                <a:solidFill>
                  <a:srgbClr val="002060"/>
                </a:solidFill>
              </a:rPr>
              <a:t> использовала это средство, что привело к гибели  Геракла.</a:t>
            </a:r>
            <a:endParaRPr lang="ru-RU" sz="2400" i="1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rgbClr val="002060"/>
                </a:solidFill>
              </a:rPr>
              <a:t>КЕНТАВР НЕСС</a:t>
            </a:r>
            <a:endParaRPr lang="ru-RU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rgbClr val="002060"/>
                </a:solidFill>
              </a:rPr>
              <a:t>КЕНТАВР НЕСС</a:t>
            </a:r>
            <a:endParaRPr lang="ru-RU" dirty="0"/>
          </a:p>
        </p:txBody>
      </p:sp>
      <p:pic>
        <p:nvPicPr>
          <p:cNvPr id="5" name="Содержимое 4" descr="centaurs0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57422" y="1428736"/>
            <a:ext cx="4071966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500827" y="2357430"/>
            <a:ext cx="2643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002060"/>
                </a:solidFill>
              </a:rPr>
              <a:t>Гвидо</a:t>
            </a:r>
            <a:r>
              <a:rPr lang="ru-RU" dirty="0" smtClean="0">
                <a:solidFill>
                  <a:srgbClr val="002060"/>
                </a:solidFill>
              </a:rPr>
              <a:t>   </a:t>
            </a:r>
            <a:r>
              <a:rPr lang="ru-RU" dirty="0" err="1" smtClean="0">
                <a:solidFill>
                  <a:srgbClr val="002060"/>
                </a:solidFill>
              </a:rPr>
              <a:t>Рени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« Похищение </a:t>
            </a:r>
            <a:r>
              <a:rPr lang="ru-RU" dirty="0" err="1" smtClean="0">
                <a:solidFill>
                  <a:srgbClr val="002060"/>
                </a:solidFill>
              </a:rPr>
              <a:t>Деяниры</a:t>
            </a:r>
            <a:r>
              <a:rPr lang="ru-RU" dirty="0" smtClean="0">
                <a:solidFill>
                  <a:srgbClr val="002060"/>
                </a:solidFill>
              </a:rPr>
              <a:t>»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rgbClr val="002060"/>
                </a:solidFill>
              </a:rPr>
              <a:t>БИТВА КЕНТАВРОВ С  ЛАПИФАМИ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lapith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1857364"/>
            <a:ext cx="4038600" cy="4289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Содержимое 6" descr="lapif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00694" y="1857364"/>
            <a:ext cx="3444905" cy="4286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rgbClr val="002060"/>
                </a:solidFill>
              </a:rPr>
              <a:t>СИРЕНЫ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00174"/>
            <a:ext cx="3614734" cy="521497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Сирены - в греческой мифологии полудевы - полуптицы, хищные красавицы с головой и телом прекрасной женщины и с когтистыми птичьими лапами, унаследовавшие от   матери-музы (Мельпомены или Терпсихоры) божественный голос, а от  отца  (</a:t>
            </a:r>
            <a:r>
              <a:rPr lang="ru-RU" sz="1800" b="1" i="1" dirty="0" err="1" smtClean="0">
                <a:solidFill>
                  <a:srgbClr val="002060"/>
                </a:solidFill>
              </a:rPr>
              <a:t>Ахелоя</a:t>
            </a:r>
            <a:r>
              <a:rPr lang="ru-RU" sz="1800" b="1" i="1" dirty="0" smtClean="0">
                <a:solidFill>
                  <a:srgbClr val="002060"/>
                </a:solidFill>
              </a:rPr>
              <a:t>. бога пресных вод) дикий и злобный нрав.  Они обитают на скалах, усеянных костями и высохшей кожей  их жертв, которых Сирены заманивают  пением, сводящим все живые  существа  с ума.</a:t>
            </a:r>
          </a:p>
          <a:p>
            <a:endParaRPr lang="ru-RU" dirty="0"/>
          </a:p>
        </p:txBody>
      </p:sp>
      <p:pic>
        <p:nvPicPr>
          <p:cNvPr id="7" name="Содержимое 6" descr="odysseus16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214811" y="1714488"/>
            <a:ext cx="4471990" cy="4363968"/>
          </a:xfrm>
        </p:spPr>
      </p:pic>
      <p:sp>
        <p:nvSpPr>
          <p:cNvPr id="8" name="TextBox 7"/>
          <p:cNvSpPr txBox="1"/>
          <p:nvPr/>
        </p:nvSpPr>
        <p:spPr>
          <a:xfrm>
            <a:off x="4929190" y="6429396"/>
            <a:ext cx="1274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Г.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Дрейпер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odysseus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7" y="1214422"/>
            <a:ext cx="6286544" cy="4857784"/>
          </a:xfrm>
          <a:prstGeom prst="rect">
            <a:avLst/>
          </a:prstGeom>
          <a:noFill/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151378" cy="46490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ВСТРЕЧА ОДИССЕЯ С СИРЕНАМИ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92879" y="6202940"/>
            <a:ext cx="571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Греческая ваза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202424"/>
          </a:xfrm>
        </p:spPr>
        <p:txBody>
          <a:bodyPr/>
          <a:lstStyle/>
          <a:p>
            <a:pPr algn="ctr"/>
            <a:r>
              <a:rPr lang="ru-RU" sz="3600" i="1" dirty="0" smtClean="0">
                <a:solidFill>
                  <a:srgbClr val="002060"/>
                </a:solidFill>
              </a:rPr>
              <a:t>ПРЕВРАЩЕНИЕ ЛЮДЕЙ В ЖИВОТНЫХ И ЖИВОТНЫХ В ЛЮДЕЙ</a:t>
            </a:r>
            <a:endParaRPr lang="ru-RU" sz="3600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1. Напиши,  в каких народных сказках, баснях происходит превращение человека в животное и наоборот?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2. Напиши, в каких фильмах ты видел сцены превращения человека в животное?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8353456" cy="914400"/>
          </a:xfrm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ПРОБУЖДЕНИЕ ЧЕЛОВЕКА В ОБЛИКЕ ЗВЕРЯ ПОСРЕДСТВОМ ЛЮБВИ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7" name="Содержимое 6" descr="med_gallery_4304_29_75527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868144" y="1700808"/>
            <a:ext cx="3084896" cy="3959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Содержимое 7" descr="01cover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39552" y="1844824"/>
            <a:ext cx="3211371" cy="3959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6" name="Picture 2" descr="E:\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1357298"/>
            <a:ext cx="4371975" cy="52149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5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А.С. Пушкин « СКАЗКА О ЦАРЕ САЛТАНЕ»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стиле  Палех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В анимации</a:t>
            </a:r>
            <a:endParaRPr lang="ru-RU" dirty="0"/>
          </a:p>
        </p:txBody>
      </p:sp>
      <p:pic>
        <p:nvPicPr>
          <p:cNvPr id="7" name="Содержимое 6" descr="38745084_saltan09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992584" y="2459038"/>
            <a:ext cx="2969419" cy="3959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Содержимое 7" descr="912ed1d5d52fa9a936e0b06b06b23bfd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643570" y="2500306"/>
            <a:ext cx="3043230" cy="4000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1059548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Остановись, премудрый, как Эдип,</a:t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>Пред Сфинксом с древнею загадкой!</a:t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>                          А. Блок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E:\sfink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5926"/>
            <a:ext cx="3429000" cy="3810000"/>
          </a:xfrm>
          <a:prstGeom prst="rect">
            <a:avLst/>
          </a:prstGeom>
          <a:noFill/>
        </p:spPr>
      </p:pic>
      <p:pic>
        <p:nvPicPr>
          <p:cNvPr id="2051" name="Picture 3" descr="E:\Egypt.Giza.Sphinx.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785926"/>
            <a:ext cx="3662354" cy="3657600"/>
          </a:xfrm>
          <a:prstGeom prst="rect">
            <a:avLst/>
          </a:prstGeom>
          <a:noFill/>
        </p:spPr>
      </p:pic>
      <p:pic>
        <p:nvPicPr>
          <p:cNvPr id="2052" name="Picture 4" descr="E:\m-sf-3-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3286124"/>
            <a:ext cx="2595563" cy="3463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</a:rPr>
              <a:t>М. ВРУБЕЛЬ  « ЦАРЕВНА ЛЕБЕДЬ»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05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71002" y="1770063"/>
            <a:ext cx="3026872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post-3904-1153211837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37138" y="1785926"/>
            <a:ext cx="3276600" cy="4428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rgbClr val="002060"/>
                </a:solidFill>
              </a:rPr>
              <a:t>Н.А. РИМСКИЙ- КОРСАКОВ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649854874_tonnel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17563" y="2604294"/>
            <a:ext cx="333375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hibla_00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56138" y="2586834"/>
            <a:ext cx="4038600" cy="2892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072066" y="5643578"/>
            <a:ext cx="33240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Царевна- Лебедь в исполнении</a:t>
            </a:r>
          </a:p>
          <a:p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Хиблы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Герзмавы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5786454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Портрет работы  В. А. Серова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ВОПРОСЫ: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1.  Какой ты видишь Царевну- лебедь на картине М. Врубеля?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2. Как музыка Н.А. Римского- Корсакова помогает тебе представить сцену превращения птицы в девушку?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ВЫВОДЫ :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Жизнь древних людей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мыслима лишь вместе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 природой. Они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ощущали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себя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частью окружающего мира, поэтому верили в существование людей – животных  и всевозможные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метаморфозы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rgbClr val="002060"/>
                </a:solidFill>
              </a:rPr>
              <a:t>ДОМАШНЕЕ ЗАДАНИЕ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В каких русских народных сказках происходили превращения Чудовища в прекрасного принца; лягушки в царевну...?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Что русский народ считал наиболее важным качеством человека (в отличие от животного)?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079940" cy="5006286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i="1" dirty="0" smtClean="0">
                <a:solidFill>
                  <a:srgbClr val="002060"/>
                </a:solidFill>
              </a:rPr>
              <a:t>Сфинкс (по-египетски </a:t>
            </a:r>
            <a:r>
              <a:rPr lang="ru-RU" i="1" dirty="0" err="1" smtClean="0">
                <a:solidFill>
                  <a:srgbClr val="002060"/>
                </a:solidFill>
              </a:rPr>
              <a:t>сешеп</a:t>
            </a:r>
            <a:r>
              <a:rPr lang="ru-RU" i="1" dirty="0" smtClean="0">
                <a:solidFill>
                  <a:srgbClr val="002060"/>
                </a:solidFill>
              </a:rPr>
              <a:t> - блистающий, неб - господин и т. д.) - фигура фантастического животного с головой человека на теле льва. Египтяне считали эту фигуру воплощением духа-охранителя, оберегавшего священные места от демонов, и ставили каменные изваяния Сфинксов длинными аллеями около храмов, а также у гробниц.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Мало-помалу фигуры сфинксов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 стали и сами служить 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олицетворениями царской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 власти, соединяющей силу 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льва с разумом человека.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</a:rPr>
              <a:t>СФИНКС В ЕГИПЕТСКОЙ МИФОЛОГИИ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E:\to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429000"/>
            <a:ext cx="4286250" cy="2876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i="1" dirty="0" smtClean="0">
                <a:solidFill>
                  <a:srgbClr val="002060"/>
                </a:solidFill>
              </a:rPr>
              <a:t>Самый громадный из Сфинксов - так называемый </a:t>
            </a:r>
            <a:r>
              <a:rPr lang="ru-RU" sz="2000" i="1" dirty="0" err="1" smtClean="0">
                <a:solidFill>
                  <a:srgbClr val="002060"/>
                </a:solidFill>
              </a:rPr>
              <a:t>гизэский</a:t>
            </a:r>
            <a:r>
              <a:rPr lang="ru-RU" sz="2000" i="1" dirty="0" smtClean="0">
                <a:solidFill>
                  <a:srgbClr val="002060"/>
                </a:solidFill>
              </a:rPr>
              <a:t> великий Сфинкс - высечен из цельной скалы близ пирамиды </a:t>
            </a:r>
            <a:r>
              <a:rPr lang="ru-RU" sz="2000" i="1" dirty="0" err="1" smtClean="0">
                <a:solidFill>
                  <a:srgbClr val="002060"/>
                </a:solidFill>
              </a:rPr>
              <a:t>Хефрена</a:t>
            </a:r>
            <a:r>
              <a:rPr lang="ru-RU" sz="2000" i="1" dirty="0" smtClean="0">
                <a:solidFill>
                  <a:srgbClr val="002060"/>
                </a:solidFill>
              </a:rPr>
              <a:t>; он воздвигнут при </a:t>
            </a:r>
            <a:r>
              <a:rPr lang="ru-RU" sz="2000" i="1" dirty="0" err="1" smtClean="0">
                <a:solidFill>
                  <a:srgbClr val="002060"/>
                </a:solidFill>
              </a:rPr>
              <a:t>Амемеига</a:t>
            </a:r>
            <a:r>
              <a:rPr lang="ru-RU" sz="2000" i="1" dirty="0" smtClean="0">
                <a:solidFill>
                  <a:srgbClr val="002060"/>
                </a:solidFill>
              </a:rPr>
              <a:t> III (ХII дин.)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Cairo,_Gizeh,_Sphinx_and_Pyramid_of_Khufu,_Egypt,_Oct_20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0260" y="1784350"/>
            <a:ext cx="6860680" cy="4572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i="1" dirty="0" smtClean="0">
                <a:solidFill>
                  <a:srgbClr val="002060"/>
                </a:solidFill>
              </a:rPr>
              <a:t>Сфинкс - символ мудрости, могущества, силы, достоинства и королевской власти. </a:t>
            </a:r>
            <a:br>
              <a:rPr lang="ru-RU" sz="2400" i="1" dirty="0" smtClean="0">
                <a:solidFill>
                  <a:srgbClr val="002060"/>
                </a:solidFill>
              </a:rPr>
            </a:br>
            <a:r>
              <a:rPr lang="ru-RU" sz="1200" dirty="0" smtClean="0"/>
              <a:t> </a:t>
            </a:r>
            <a:br>
              <a:rPr lang="ru-RU" sz="1200" dirty="0" smtClean="0"/>
            </a:br>
            <a:r>
              <a:rPr lang="ru-RU" sz="1200" dirty="0" smtClean="0"/>
              <a:t> </a:t>
            </a:r>
            <a:br>
              <a:rPr lang="ru-RU" sz="1200" dirty="0" smtClean="0"/>
            </a:br>
            <a:endParaRPr lang="ru-RU" sz="1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В Египте существовало три вида сфинксов: </a:t>
            </a:r>
            <a:r>
              <a:rPr lang="ru-RU" sz="1800" dirty="0" err="1" smtClean="0"/>
              <a:t>андросфинкс</a:t>
            </a:r>
            <a:r>
              <a:rPr lang="ru-RU" sz="1800" dirty="0" smtClean="0"/>
              <a:t> - с головой человека и телом льва;</a:t>
            </a: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 smtClean="0"/>
              <a:t>криосфинкс</a:t>
            </a:r>
            <a:r>
              <a:rPr lang="ru-RU" dirty="0" smtClean="0"/>
              <a:t> - с головой барана; </a:t>
            </a:r>
            <a:r>
              <a:rPr lang="ru-RU" dirty="0" err="1" smtClean="0"/>
              <a:t>хиеракосфинкс</a:t>
            </a:r>
            <a:r>
              <a:rPr lang="ru-RU" dirty="0" smtClean="0"/>
              <a:t> - с головой сокола.</a:t>
            </a:r>
            <a:endParaRPr lang="ru-RU" dirty="0"/>
          </a:p>
        </p:txBody>
      </p:sp>
      <p:pic>
        <p:nvPicPr>
          <p:cNvPr id="7" name="Содержимое 6" descr="Karnak026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72294" y="3066256"/>
            <a:ext cx="3810000" cy="2857500"/>
          </a:xfrm>
        </p:spPr>
      </p:pic>
      <p:pic>
        <p:nvPicPr>
          <p:cNvPr id="8" name="Содержимое 7" descr="sv_sym40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946650" y="3409950"/>
            <a:ext cx="3438525" cy="2057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M18.2Sphin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643182"/>
            <a:ext cx="3429000" cy="3419475"/>
          </a:xfrm>
          <a:prstGeom prst="rect">
            <a:avLst/>
          </a:prstGeom>
          <a:noFill/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079940" cy="4863410"/>
          </a:xfrm>
        </p:spPr>
        <p:txBody>
          <a:bodyPr/>
          <a:lstStyle/>
          <a:p>
            <a:r>
              <a:rPr lang="ru-RU" sz="2200" dirty="0" smtClean="0">
                <a:solidFill>
                  <a:srgbClr val="002060"/>
                </a:solidFill>
              </a:rPr>
              <a:t>Сфинкс или </a:t>
            </a:r>
            <a:r>
              <a:rPr lang="ru-RU" sz="2200" dirty="0" err="1" smtClean="0">
                <a:solidFill>
                  <a:srgbClr val="002060"/>
                </a:solidFill>
              </a:rPr>
              <a:t>Сфинга</a:t>
            </a:r>
            <a:r>
              <a:rPr lang="ru-RU" sz="2200" dirty="0" smtClean="0">
                <a:solidFill>
                  <a:srgbClr val="002060"/>
                </a:solidFill>
              </a:rPr>
              <a:t> в древнегреческой мифологии крылатое чудовище с   лицом и грудью женщины  и туловищем льва. Она порождение стоглавого дракона Тифона и   Ехидны. Имя Сфинкса связано с глаголом "</a:t>
            </a:r>
            <a:r>
              <a:rPr lang="ru-RU" sz="2200" dirty="0" err="1" smtClean="0">
                <a:solidFill>
                  <a:srgbClr val="002060"/>
                </a:solidFill>
              </a:rPr>
              <a:t>сфинго</a:t>
            </a:r>
            <a:r>
              <a:rPr lang="ru-RU" sz="2200" dirty="0" smtClean="0">
                <a:solidFill>
                  <a:srgbClr val="002060"/>
                </a:solidFill>
              </a:rPr>
              <a:t>" -  "Сжимать, удушать". Насланная Герой  на Фивы  в наказанье. </a:t>
            </a:r>
            <a:r>
              <a:rPr lang="ru-RU" sz="2200" dirty="0" smtClean="0">
                <a:solidFill>
                  <a:schemeClr val="tx1"/>
                </a:solidFill>
              </a:rPr>
              <a:t>Сфинкс расположилась </a:t>
            </a:r>
            <a:r>
              <a:rPr lang="ru-RU" sz="2200" dirty="0" smtClean="0">
                <a:solidFill>
                  <a:srgbClr val="002060"/>
                </a:solidFill>
              </a:rPr>
              <a:t>на горе близ Фив (или на городской </a:t>
            </a:r>
            <a:r>
              <a:rPr lang="ru-RU" sz="2200" dirty="0" smtClean="0">
                <a:solidFill>
                  <a:schemeClr val="tx1"/>
                </a:solidFill>
              </a:rPr>
              <a:t>площади)  и задавала  </a:t>
            </a:r>
            <a:r>
              <a:rPr lang="ru-RU" sz="2200" dirty="0" smtClean="0">
                <a:solidFill>
                  <a:srgbClr val="002060"/>
                </a:solidFill>
              </a:rPr>
              <a:t>каждому проходившему загадку («</a:t>
            </a:r>
            <a:r>
              <a:rPr lang="ru-RU" sz="2200" dirty="0" smtClean="0">
                <a:solidFill>
                  <a:schemeClr val="tx1"/>
                </a:solidFill>
              </a:rPr>
              <a:t>Кто  из живых существ утром </a:t>
            </a:r>
            <a:r>
              <a:rPr lang="ru-RU" sz="2200" dirty="0" smtClean="0">
                <a:solidFill>
                  <a:srgbClr val="002060"/>
                </a:solidFill>
              </a:rPr>
              <a:t>ходит на  четырех ногах, днем на  двух, </a:t>
            </a:r>
            <a:r>
              <a:rPr lang="ru-RU" sz="2200" dirty="0" smtClean="0">
                <a:solidFill>
                  <a:schemeClr val="tx1"/>
                </a:solidFill>
              </a:rPr>
              <a:t>а вечером  на трех?</a:t>
            </a:r>
            <a:r>
              <a:rPr lang="ru-RU" sz="2200" dirty="0" smtClean="0">
                <a:solidFill>
                  <a:srgbClr val="002060"/>
                </a:solidFill>
              </a:rPr>
              <a:t>»). Не сумевшего дать разгадку  Сфинкс </a:t>
            </a:r>
            <a:r>
              <a:rPr lang="ru-RU" sz="2200" dirty="0" smtClean="0">
                <a:solidFill>
                  <a:schemeClr val="tx1"/>
                </a:solidFill>
              </a:rPr>
              <a:t>убивала и таким образом </a:t>
            </a:r>
            <a:r>
              <a:rPr lang="ru-RU" sz="2200" dirty="0" smtClean="0">
                <a:solidFill>
                  <a:srgbClr val="002060"/>
                </a:solidFill>
              </a:rPr>
              <a:t>погубила  много  знатных </a:t>
            </a:r>
            <a:r>
              <a:rPr lang="ru-RU" sz="2200" dirty="0" err="1" smtClean="0">
                <a:solidFill>
                  <a:srgbClr val="002060"/>
                </a:solidFill>
              </a:rPr>
              <a:t>фиванцев</a:t>
            </a:r>
            <a:r>
              <a:rPr lang="ru-RU" sz="2200" dirty="0" smtClean="0">
                <a:solidFill>
                  <a:srgbClr val="002060"/>
                </a:solidFill>
              </a:rPr>
              <a:t>,  </a:t>
            </a:r>
            <a:r>
              <a:rPr lang="ru-RU" sz="2200" dirty="0" smtClean="0">
                <a:solidFill>
                  <a:schemeClr val="tx1"/>
                </a:solidFill>
              </a:rPr>
              <a:t>включая сына царя </a:t>
            </a:r>
            <a:r>
              <a:rPr lang="ru-RU" sz="2200" dirty="0" err="1" smtClean="0">
                <a:solidFill>
                  <a:srgbClr val="002060"/>
                </a:solidFill>
              </a:rPr>
              <a:t>Креонта</a:t>
            </a:r>
            <a:r>
              <a:rPr lang="ru-RU" sz="2200" dirty="0" smtClean="0">
                <a:solidFill>
                  <a:srgbClr val="002060"/>
                </a:solidFill>
              </a:rPr>
              <a:t>.  Удрученный горем царь </a:t>
            </a:r>
            <a:r>
              <a:rPr lang="ru-RU" sz="2200" dirty="0" smtClean="0">
                <a:solidFill>
                  <a:schemeClr val="tx1"/>
                </a:solidFill>
              </a:rPr>
              <a:t>объявил, что  отдаст царство и </a:t>
            </a:r>
            <a:r>
              <a:rPr lang="ru-RU" sz="2200" dirty="0" smtClean="0">
                <a:solidFill>
                  <a:srgbClr val="002060"/>
                </a:solidFill>
              </a:rPr>
              <a:t>руку  своей сестры </a:t>
            </a:r>
            <a:r>
              <a:rPr lang="ru-RU" sz="2200" dirty="0" err="1" smtClean="0">
                <a:solidFill>
                  <a:srgbClr val="002060"/>
                </a:solidFill>
              </a:rPr>
              <a:t>Иокасты</a:t>
            </a:r>
            <a:r>
              <a:rPr lang="ru-RU" sz="2200" dirty="0" smtClean="0">
                <a:solidFill>
                  <a:srgbClr val="002060"/>
                </a:solidFill>
              </a:rPr>
              <a:t> тому, </a:t>
            </a:r>
            <a:r>
              <a:rPr lang="ru-RU" sz="2200" dirty="0" smtClean="0">
                <a:solidFill>
                  <a:schemeClr val="tx1"/>
                </a:solidFill>
              </a:rPr>
              <a:t>кто избавит Фивы от  Сфинкса</a:t>
            </a:r>
            <a:r>
              <a:rPr lang="ru-RU" sz="2200" dirty="0" smtClean="0">
                <a:solidFill>
                  <a:srgbClr val="002060"/>
                </a:solidFill>
              </a:rPr>
              <a:t>. Загадку разгадал Эдип,  Сфинкс в </a:t>
            </a:r>
            <a:r>
              <a:rPr lang="ru-RU" sz="2200" dirty="0" smtClean="0">
                <a:solidFill>
                  <a:schemeClr val="tx1"/>
                </a:solidFill>
              </a:rPr>
              <a:t>отчаянье  бросилась в </a:t>
            </a:r>
            <a:r>
              <a:rPr lang="ru-RU" sz="2200" dirty="0" smtClean="0">
                <a:solidFill>
                  <a:srgbClr val="002060"/>
                </a:solidFill>
              </a:rPr>
              <a:t>пропасть и разбилась на смерть, а </a:t>
            </a:r>
            <a:r>
              <a:rPr lang="ru-RU" sz="2200" dirty="0" smtClean="0">
                <a:solidFill>
                  <a:schemeClr val="tx1"/>
                </a:solidFill>
              </a:rPr>
              <a:t>Эдип стал </a:t>
            </a:r>
            <a:r>
              <a:rPr lang="ru-RU" sz="2200" dirty="0" err="1" smtClean="0">
                <a:solidFill>
                  <a:schemeClr val="tx1"/>
                </a:solidFill>
              </a:rPr>
              <a:t>фиванским</a:t>
            </a:r>
            <a:r>
              <a:rPr lang="ru-RU" sz="2200" dirty="0" smtClean="0">
                <a:solidFill>
                  <a:schemeClr val="tx1"/>
                </a:solidFill>
              </a:rPr>
              <a:t> царем</a:t>
            </a:r>
            <a:r>
              <a:rPr lang="ru-RU" sz="2200" dirty="0" smtClean="0">
                <a:solidFill>
                  <a:srgbClr val="002060"/>
                </a:solidFill>
              </a:rPr>
              <a:t>. 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</a:rPr>
              <a:t>СФИНКС В ГРЕЧЕСКОЙ МИФОЛОГИИ</a:t>
            </a:r>
            <a:endParaRPr lang="ru-RU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222816" cy="1648700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 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 Дочь  Ехидны и Тифона, сестра  </a:t>
            </a:r>
            <a:r>
              <a:rPr lang="ru-RU" i="1" dirty="0" err="1" smtClean="0">
                <a:solidFill>
                  <a:srgbClr val="002060"/>
                </a:solidFill>
              </a:rPr>
              <a:t>Кербера</a:t>
            </a:r>
            <a:r>
              <a:rPr lang="ru-RU" i="1" dirty="0" smtClean="0">
                <a:solidFill>
                  <a:srgbClr val="002060"/>
                </a:solidFill>
              </a:rPr>
              <a:t>, </a:t>
            </a:r>
            <a:r>
              <a:rPr lang="ru-RU" i="1" dirty="0" err="1" smtClean="0">
                <a:solidFill>
                  <a:srgbClr val="002060"/>
                </a:solidFill>
              </a:rPr>
              <a:t>Лернейской</a:t>
            </a:r>
            <a:r>
              <a:rPr lang="ru-RU" i="1" dirty="0" smtClean="0">
                <a:solidFill>
                  <a:srgbClr val="002060"/>
                </a:solidFill>
              </a:rPr>
              <a:t> гидры, Немейского льва, орла Зевса, </a:t>
            </a:r>
            <a:r>
              <a:rPr lang="ru-RU" i="1" dirty="0" err="1" smtClean="0">
                <a:solidFill>
                  <a:srgbClr val="002060"/>
                </a:solidFill>
              </a:rPr>
              <a:t>Орфа</a:t>
            </a:r>
            <a:r>
              <a:rPr lang="ru-RU" i="1" dirty="0" smtClean="0">
                <a:solidFill>
                  <a:srgbClr val="002060"/>
                </a:solidFill>
              </a:rPr>
              <a:t> и Химеры. Иногда Отцом сфинкса назывался двухголовый пес   </a:t>
            </a:r>
            <a:r>
              <a:rPr lang="ru-RU" i="1" dirty="0" err="1" smtClean="0">
                <a:solidFill>
                  <a:srgbClr val="002060"/>
                </a:solidFill>
              </a:rPr>
              <a:t>Орф</a:t>
            </a:r>
            <a:r>
              <a:rPr lang="ru-RU" i="1" dirty="0" smtClean="0">
                <a:solidFill>
                  <a:srgbClr val="002060"/>
                </a:solidFill>
              </a:rPr>
              <a:t>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i="1" dirty="0" smtClean="0">
                <a:solidFill>
                  <a:srgbClr val="002060"/>
                </a:solidFill>
              </a:rPr>
              <a:t>В Древней Греции, в отличие от египетского сфинкса мужского пола, сфинкс представал в образе </a:t>
            </a:r>
            <a:r>
              <a:rPr lang="ru-RU" sz="1800" i="1" dirty="0" err="1" smtClean="0">
                <a:solidFill>
                  <a:srgbClr val="002060"/>
                </a:solidFill>
              </a:rPr>
              <a:t>полудевы-полульвицы</a:t>
            </a:r>
            <a:r>
              <a:rPr lang="ru-RU" sz="1800" i="1" dirty="0" smtClean="0">
                <a:solidFill>
                  <a:srgbClr val="002060"/>
                </a:solidFill>
              </a:rPr>
              <a:t> и должен был бы носить </a:t>
            </a:r>
            <a:br>
              <a:rPr lang="ru-RU" sz="1800" i="1" dirty="0" smtClean="0">
                <a:solidFill>
                  <a:srgbClr val="002060"/>
                </a:solidFill>
              </a:rPr>
            </a:br>
            <a:r>
              <a:rPr lang="ru-RU" sz="1800" i="1" dirty="0" smtClean="0">
                <a:solidFill>
                  <a:srgbClr val="002060"/>
                </a:solidFill>
              </a:rPr>
              <a:t>имя   "</a:t>
            </a:r>
            <a:r>
              <a:rPr lang="ru-RU" sz="1800" i="1" dirty="0" err="1" smtClean="0">
                <a:solidFill>
                  <a:srgbClr val="002060"/>
                </a:solidFill>
              </a:rPr>
              <a:t>Сфинга</a:t>
            </a:r>
            <a:r>
              <a:rPr lang="ru-RU" sz="1800" i="1" dirty="0" smtClean="0">
                <a:solidFill>
                  <a:srgbClr val="002060"/>
                </a:solidFill>
              </a:rPr>
              <a:t>" ("</a:t>
            </a:r>
            <a:r>
              <a:rPr lang="ru-RU" sz="1800" i="1" dirty="0" err="1" smtClean="0">
                <a:solidFill>
                  <a:srgbClr val="002060"/>
                </a:solidFill>
              </a:rPr>
              <a:t>душительница</a:t>
            </a:r>
            <a:r>
              <a:rPr lang="ru-RU" sz="1800" i="1" dirty="0" smtClean="0">
                <a:solidFill>
                  <a:srgbClr val="002060"/>
                </a:solidFill>
              </a:rPr>
              <a:t>"). </a:t>
            </a:r>
            <a:br>
              <a:rPr lang="ru-RU" sz="1800" i="1" dirty="0" smtClean="0">
                <a:solidFill>
                  <a:srgbClr val="002060"/>
                </a:solidFill>
              </a:rPr>
            </a:br>
            <a:endParaRPr lang="ru-RU" sz="1800" dirty="0"/>
          </a:p>
        </p:txBody>
      </p:sp>
      <p:pic>
        <p:nvPicPr>
          <p:cNvPr id="6146" name="Picture 2" descr="E:\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357166"/>
            <a:ext cx="1352550" cy="1019175"/>
          </a:xfrm>
          <a:prstGeom prst="rect">
            <a:avLst/>
          </a:prstGeom>
          <a:noFill/>
        </p:spPr>
      </p:pic>
      <p:pic>
        <p:nvPicPr>
          <p:cNvPr id="6148" name="Picture 4" descr="E:\sfinks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214686"/>
            <a:ext cx="2533650" cy="3643314"/>
          </a:xfrm>
          <a:prstGeom prst="rect">
            <a:avLst/>
          </a:prstGeom>
          <a:noFill/>
        </p:spPr>
      </p:pic>
      <p:pic>
        <p:nvPicPr>
          <p:cNvPr id="6149" name="Picture 5" descr="E:\sfinks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3286124"/>
            <a:ext cx="2428860" cy="3390907"/>
          </a:xfrm>
          <a:prstGeom prst="rect">
            <a:avLst/>
          </a:prstGeom>
          <a:noFill/>
        </p:spPr>
      </p:pic>
      <p:pic>
        <p:nvPicPr>
          <p:cNvPr id="6152" name="Picture 8" descr="E:\200px-Sphinx_MET_11.18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3286124"/>
            <a:ext cx="2540000" cy="332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1631052"/>
          </a:xfrm>
        </p:spPr>
        <p:txBody>
          <a:bodyPr/>
          <a:lstStyle/>
          <a:p>
            <a:r>
              <a:rPr lang="ru-RU" sz="2000" i="1" dirty="0" smtClean="0">
                <a:solidFill>
                  <a:srgbClr val="002060"/>
                </a:solidFill>
              </a:rPr>
              <a:t>В новейшей поэзии Сфинкс сделался символом загадочного, а также воплощением идеи о смежности страдания с наслаждением</a:t>
            </a:r>
            <a:endParaRPr lang="ru-RU" sz="2000" i="1" dirty="0">
              <a:solidFill>
                <a:srgbClr val="002060"/>
              </a:solidFill>
            </a:endParaRPr>
          </a:p>
        </p:txBody>
      </p:sp>
      <p:pic>
        <p:nvPicPr>
          <p:cNvPr id="9" name="Picture 6" descr="E:\0_18cdd_32e29f9c_XL.jpe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571744"/>
            <a:ext cx="2776407" cy="38877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3" descr="E:\��������_����� 11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571744"/>
            <a:ext cx="2929827" cy="39592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Вопросы: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1. Как  можно перевести слово </a:t>
            </a:r>
            <a:r>
              <a:rPr lang="ru-RU" sz="3200" b="1" i="1" dirty="0" smtClean="0">
                <a:solidFill>
                  <a:srgbClr val="002060"/>
                </a:solidFill>
              </a:rPr>
              <a:t>сфинкс</a:t>
            </a:r>
            <a:r>
              <a:rPr lang="ru-RU" sz="3200" i="1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?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2. Каких сфинксов возводили в Древнем Египте?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3. Какой царь разгадал загадки сфинкса?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4. Чем отличались греческие сфинксы от египетских?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0</TotalTime>
  <Words>847</Words>
  <Application>Microsoft Office PowerPoint</Application>
  <PresentationFormat>Bildschirmpräsentation (4:3)</PresentationFormat>
  <Paragraphs>63</Paragraphs>
  <Slides>24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5" baseType="lpstr">
      <vt:lpstr>Метро</vt:lpstr>
      <vt:lpstr>УРОК     МХК , 8 класс Программа  В.Г. Маранцмана Автор    работы: учитель МОУ СОШ № 178  города Н.Новгорода    Гундрова  Наталья  Николаевна </vt:lpstr>
      <vt:lpstr>Остановись, премудрый, как Эдип, Пред Сфинксом с древнею загадкой!                           А. Блок</vt:lpstr>
      <vt:lpstr>СФИНКС В ЕГИПЕТСКОЙ МИФОЛОГИИ</vt:lpstr>
      <vt:lpstr>Самый громадный из Сфинксов - так называемый гизэский великий Сфинкс - высечен из цельной скалы близ пирамиды Хефрена; он воздвигнут при Амемеига III (ХII дин.)</vt:lpstr>
      <vt:lpstr>Сфинкс - символ мудрости, могущества, силы, достоинства и королевской власти.      </vt:lpstr>
      <vt:lpstr>СФИНКС В ГРЕЧЕСКОЙ МИФОЛОГИИ</vt:lpstr>
      <vt:lpstr>В Древней Греции, в отличие от египетского сфинкса мужского пола, сфинкс представал в образе полудевы-полульвицы и должен был бы носить  имя   "Сфинга" ("душительница").  </vt:lpstr>
      <vt:lpstr>В новейшей поэзии Сфинкс сделался символом загадочного, а также воплощением идеи о смежности страдания с наслаждением</vt:lpstr>
      <vt:lpstr>Вопросы:</vt:lpstr>
      <vt:lpstr>КЕНТАВРЫ В ГРЕЧЕСКОЙ МИФОЛОГИИ</vt:lpstr>
      <vt:lpstr>КЕНТАВР ХИРОН</vt:lpstr>
      <vt:lpstr>КЕНТАВР НЕСС</vt:lpstr>
      <vt:lpstr>КЕНТАВР НЕСС</vt:lpstr>
      <vt:lpstr>БИТВА КЕНТАВРОВ С  ЛАПИФАМИ</vt:lpstr>
      <vt:lpstr>СИРЕНЫ</vt:lpstr>
      <vt:lpstr>ВСТРЕЧА ОДИССЕЯ С СИРЕНАМИ</vt:lpstr>
      <vt:lpstr>ПРЕВРАЩЕНИЕ ЛЮДЕЙ В ЖИВОТНЫХ И ЖИВОТНЫХ В ЛЮДЕЙ</vt:lpstr>
      <vt:lpstr>ПРОБУЖДЕНИЕ ЧЕЛОВЕКА В ОБЛИКЕ ЗВЕРЯ ПОСРЕДСТВОМ ЛЮБВИ</vt:lpstr>
      <vt:lpstr>А.С. Пушкин « СКАЗКА О ЦАРЕ САЛТАНЕ»</vt:lpstr>
      <vt:lpstr>М. ВРУБЕЛЬ  « ЦАРЕВНА ЛЕБЕДЬ»</vt:lpstr>
      <vt:lpstr>Н.А. РИМСКИЙ- КОРСАКОВ</vt:lpstr>
      <vt:lpstr>ВОПРОСЫ:</vt:lpstr>
      <vt:lpstr>ВЫВОДЫ :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ПРЕОБРАЖЕНИЯ ЖИВОТНЫХ и ЛЮДЕЙ</dc:title>
  <dc:creator>Thomas</dc:creator>
  <cp:lastModifiedBy>Thomas</cp:lastModifiedBy>
  <cp:revision>28</cp:revision>
  <dcterms:modified xsi:type="dcterms:W3CDTF">2011-01-23T15:24:26Z</dcterms:modified>
</cp:coreProperties>
</file>